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2"/>
  </p:notesMasterIdLst>
  <p:sldIdLst>
    <p:sldId id="256" r:id="rId2"/>
    <p:sldId id="257" r:id="rId3"/>
    <p:sldId id="264" r:id="rId4"/>
    <p:sldId id="265" r:id="rId5"/>
    <p:sldId id="266" r:id="rId6"/>
    <p:sldId id="258" r:id="rId7"/>
    <p:sldId id="262" r:id="rId8"/>
    <p:sldId id="259" r:id="rId9"/>
    <p:sldId id="268" r:id="rId10"/>
    <p:sldId id="267" r:id="rId11"/>
    <p:sldId id="270" r:id="rId12"/>
    <p:sldId id="269" r:id="rId13"/>
    <p:sldId id="287" r:id="rId14"/>
    <p:sldId id="271" r:id="rId15"/>
    <p:sldId id="275" r:id="rId16"/>
    <p:sldId id="277" r:id="rId17"/>
    <p:sldId id="276" r:id="rId18"/>
    <p:sldId id="278" r:id="rId19"/>
    <p:sldId id="285" r:id="rId20"/>
    <p:sldId id="286" r:id="rId21"/>
    <p:sldId id="282" r:id="rId22"/>
    <p:sldId id="272" r:id="rId23"/>
    <p:sldId id="273" r:id="rId24"/>
    <p:sldId id="274" r:id="rId25"/>
    <p:sldId id="283" r:id="rId26"/>
    <p:sldId id="284" r:id="rId27"/>
    <p:sldId id="279" r:id="rId28"/>
    <p:sldId id="291" r:id="rId29"/>
    <p:sldId id="298" r:id="rId30"/>
    <p:sldId id="288" r:id="rId31"/>
    <p:sldId id="290" r:id="rId32"/>
    <p:sldId id="294" r:id="rId33"/>
    <p:sldId id="293" r:id="rId34"/>
    <p:sldId id="295" r:id="rId35"/>
    <p:sldId id="296" r:id="rId36"/>
    <p:sldId id="289" r:id="rId37"/>
    <p:sldId id="292" r:id="rId38"/>
    <p:sldId id="297" r:id="rId39"/>
    <p:sldId id="260" r:id="rId40"/>
    <p:sldId id="261"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entury" panose="02040604050505020304" pitchFamily="18" charset="0"/>
      <p:regular r:id="rId47"/>
    </p:embeddedFont>
    <p:embeddedFont>
      <p:font typeface="Helvetica Neue" panose="020B0604020202020204" charset="0"/>
      <p:regular r:id="rId48"/>
      <p:bold r:id="rId49"/>
      <p:italic r:id="rId50"/>
      <p:boldItalic r:id="rId51"/>
    </p:embeddedFont>
    <p:embeddedFont>
      <p:font typeface="Helvetica Neue Light" panose="020B0604020202020204"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Trebuchet MS" panose="020B0603020202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42" autoAdjust="0"/>
  </p:normalViewPr>
  <p:slideViewPr>
    <p:cSldViewPr snapToGrid="0">
      <p:cViewPr varScale="1">
        <p:scale>
          <a:sx n="79" d="100"/>
          <a:sy n="79" d="100"/>
        </p:scale>
        <p:origin x="8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bc1268d1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bc1268d1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also could contain links , video , images </a:t>
            </a:r>
          </a:p>
          <a:p>
            <a:endParaRPr lang="en-US" dirty="0"/>
          </a:p>
          <a:p>
            <a:endParaRPr lang="en-US" dirty="0"/>
          </a:p>
        </p:txBody>
      </p:sp>
    </p:spTree>
    <p:extLst>
      <p:ext uri="{BB962C8B-B14F-4D97-AF65-F5344CB8AC3E}">
        <p14:creationId xmlns:p14="http://schemas.microsoft.com/office/powerpoint/2010/main" val="2303492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8648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6577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3446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1055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23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0152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6029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658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40f93cec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d40f93cec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d40f93ce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d40f93ce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40f93cec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d40f93cec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the role of software today ? </a:t>
            </a:r>
          </a:p>
          <a:p>
            <a:pPr marL="457200" indent="-317500">
              <a:buFontTx/>
              <a:buChar char="-"/>
            </a:pPr>
            <a:r>
              <a:rPr lang="en-US" dirty="0"/>
              <a:t>Everything in our life become matter of software , food delivery , hospital …</a:t>
            </a:r>
            <a:r>
              <a:rPr lang="en-US" dirty="0" err="1"/>
              <a:t>etc</a:t>
            </a:r>
            <a:r>
              <a:rPr lang="en-US" dirty="0"/>
              <a:t> the take away home – we can’t live </a:t>
            </a:r>
          </a:p>
          <a:p>
            <a:pPr marL="457200" indent="-317500">
              <a:buFontTx/>
              <a:buChar char="-"/>
            </a:pPr>
            <a:endParaRPr lang="en-US" dirty="0"/>
          </a:p>
          <a:p>
            <a:pPr marL="457200" indent="-317500">
              <a:buFontTx/>
              <a:buChar char="-"/>
            </a:pPr>
            <a:r>
              <a:rPr lang="en-US" dirty="0"/>
              <a:t>Consumer will not pay high price for something secure ?</a:t>
            </a:r>
          </a:p>
          <a:p>
            <a:pPr marL="139700" indent="0">
              <a:buFontTx/>
              <a:buNone/>
            </a:pPr>
            <a:endParaRPr lang="en-US" dirty="0"/>
          </a:p>
          <a:p>
            <a:pPr marL="457200" indent="-317500">
              <a:buFontTx/>
              <a:buChar char="-"/>
            </a:pPr>
            <a:r>
              <a:rPr lang="en-US" dirty="0"/>
              <a:t>Responsibility of developer </a:t>
            </a:r>
          </a:p>
          <a:p>
            <a:pPr marL="457200" indent="-317500">
              <a:buFontTx/>
              <a:buChar char="-"/>
            </a:pPr>
            <a:endParaRPr lang="en-US" dirty="0"/>
          </a:p>
          <a:p>
            <a:pPr marL="457200" indent="-317500">
              <a:buFontTx/>
              <a:buChar cha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100" dirty="0"/>
              <a:t>* Who wanted Seat Belt ?</a:t>
            </a:r>
          </a:p>
          <a:p>
            <a:pPr marL="457200" indent="-317500">
              <a:buFontTx/>
              <a:buChar char="-"/>
            </a:pPr>
            <a:r>
              <a:rPr lang="en-US" dirty="0"/>
              <a:t>Insurance company </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1325041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ar-SA" dirty="0"/>
              <a:t>قصة سالم سالمين سلوم زي اي واحد مننا </a:t>
            </a:r>
            <a:br>
              <a:rPr lang="ar-SA" dirty="0"/>
            </a:br>
            <a:r>
              <a:rPr lang="ar-SA" dirty="0"/>
              <a:t>عنده وظيفة , عائلة , وهوايات </a:t>
            </a:r>
          </a:p>
          <a:p>
            <a:pPr algn="r" rtl="1"/>
            <a:endParaRPr lang="ar-SA" dirty="0"/>
          </a:p>
          <a:p>
            <a:pPr algn="r" rtl="1"/>
            <a:r>
              <a:rPr lang="ar-SA" dirty="0"/>
              <a:t>سالم , جاته شغله فري لانس عند عميل وراح يشوف حساباته زيه زي اي محاسب عادي بس في مدينة ثانية</a:t>
            </a:r>
            <a:r>
              <a:rPr lang="en-US" dirty="0"/>
              <a:t>  </a:t>
            </a:r>
            <a:r>
              <a:rPr lang="ar-SA" dirty="0"/>
              <a:t>قبل كرونا بكم يوم وصله الطلب من العميل في ملف بي دي ف فيه حسابات السنة والقوائم المالية </a:t>
            </a:r>
          </a:p>
          <a:p>
            <a:pPr algn="r" rtl="1"/>
            <a:endParaRPr lang="ar-SA" dirty="0"/>
          </a:p>
          <a:p>
            <a:pPr algn="r" rtl="1"/>
            <a:r>
              <a:rPr lang="ar-SA" dirty="0"/>
              <a:t>فتح الايميل وقرر يزور العميل في مقره حتى ياخذ وقت اقل مع ال</a:t>
            </a:r>
            <a:r>
              <a:rPr lang="en-US" dirty="0"/>
              <a:t>financial team</a:t>
            </a:r>
            <a:endParaRPr lang="ar-SA" dirty="0"/>
          </a:p>
          <a:p>
            <a:pPr algn="r" rtl="1"/>
            <a:r>
              <a:rPr lang="ar-SA" dirty="0"/>
              <a:t>خش موقع التذاكر عشان يحجز تذاكر الطيران ببطاقة البنك تبعه – وصل له ملف بي دي ف </a:t>
            </a:r>
          </a:p>
          <a:p>
            <a:pPr algn="r" rtl="1"/>
            <a:endParaRPr lang="ar-SA" dirty="0"/>
          </a:p>
          <a:p>
            <a:pPr algn="r" rtl="1"/>
            <a:r>
              <a:rPr lang="ar-SA" dirty="0"/>
              <a:t>سالم عنده برنامج محاسبي في الكلاود يحب يستخدمه لعملائه – يحفظ كل التقارير وين مايكون – خلف الكواليس – الشركة كانت مخترقة من </a:t>
            </a:r>
            <a:r>
              <a:rPr lang="en-US" dirty="0"/>
              <a:t>APT Group </a:t>
            </a:r>
            <a:r>
              <a:rPr lang="ar-SA" dirty="0"/>
              <a:t> وبدو ينشرو ال</a:t>
            </a:r>
            <a:r>
              <a:rPr lang="en-US" dirty="0"/>
              <a:t>malicious documents </a:t>
            </a:r>
            <a:r>
              <a:rPr lang="ar-SA" dirty="0"/>
              <a:t> باسم الشركة </a:t>
            </a:r>
          </a:p>
          <a:p>
            <a:pPr algn="r" rtl="1"/>
            <a:endParaRPr lang="ar-SA" dirty="0"/>
          </a:p>
          <a:p>
            <a:pPr algn="r" rtl="1"/>
            <a:r>
              <a:rPr lang="ar-SA" dirty="0"/>
              <a:t>طبعا سالمين لمن وصل الرياض فىح اللاب توب ودخل الموقع وبدا بعداد التقارير </a:t>
            </a:r>
          </a:p>
          <a:p>
            <a:pPr algn="r" rtl="1"/>
            <a:endParaRPr lang="ar-SA" dirty="0"/>
          </a:p>
          <a:p>
            <a:pPr algn="r" rtl="1"/>
            <a:r>
              <a:rPr lang="ar-SA" dirty="0"/>
              <a:t>سالمين انسحبت فلوس من بطاقته وصار يشتكي للبنك وكلفته المكالمات حق المطالبات مبالغ مالية </a:t>
            </a:r>
          </a:p>
          <a:p>
            <a:pPr algn="r" rtl="1"/>
            <a:endParaRPr lang="ar-SA" dirty="0"/>
          </a:p>
          <a:p>
            <a:pPr algn="r" rtl="1"/>
            <a:r>
              <a:rPr lang="ar-SA" dirty="0"/>
              <a:t>سالمين بدون علم متحمس في بيتكوين وفضل الكريبتو على المعاملات البنكية وخش يسوي له محفظة ووصل له المفتاح في ملف بي دي ف</a:t>
            </a:r>
          </a:p>
          <a:p>
            <a:pPr algn="r" rtl="1"/>
            <a:endParaRPr lang="ar-SA" dirty="0"/>
          </a:p>
          <a:p>
            <a:pPr algn="r" rtl="1"/>
            <a:endParaRPr lang="ar-SA" dirty="0"/>
          </a:p>
          <a:p>
            <a:pPr algn="r" rtl="1"/>
            <a:r>
              <a:rPr lang="ar-SA" dirty="0"/>
              <a:t>سالم سالمين في حوسه الحين فلوسه مارجعت ويبي يشتري كريبتو في نفس الوقت حمل تقارير العميل وصاير يرسلها عن طريق الايميل </a:t>
            </a:r>
          </a:p>
          <a:p>
            <a:pPr algn="r" rtl="1"/>
            <a:endParaRPr lang="ar-SA" dirty="0"/>
          </a:p>
          <a:p>
            <a:pPr algn="r" rtl="1"/>
            <a:r>
              <a:rPr lang="ar-SA" dirty="0"/>
              <a:t>شركة البرنامج المحاسبي مخترقه وايضا انسرقت بطاقته مرة ثانية </a:t>
            </a:r>
          </a:p>
          <a:p>
            <a:pPr algn="r" rtl="1"/>
            <a:endParaRPr lang="ar-SA" dirty="0"/>
          </a:p>
          <a:p>
            <a:pPr algn="r" rtl="1"/>
            <a:r>
              <a:rPr lang="ar-SA" dirty="0"/>
              <a:t>الشاهد في الموضوع صار اكشن مابين مشاكل تقنية في الشركة الي يتعامل معاها و البنك و حجوزات فنادق تم دفعها </a:t>
            </a:r>
          </a:p>
          <a:p>
            <a:pPr algn="r" rtl="1"/>
            <a:endParaRPr lang="ar-SA" dirty="0"/>
          </a:p>
          <a:p>
            <a:pPr algn="r" rtl="1"/>
            <a:r>
              <a:rPr lang="ar-SA" dirty="0"/>
              <a:t>كيف سالم سالمين سلوم يعرف من وين المشكلة ؟ ؟ </a:t>
            </a:r>
          </a:p>
          <a:p>
            <a:pPr algn="r" rtl="1"/>
            <a:endParaRPr lang="ar-SA" dirty="0"/>
          </a:p>
          <a:p>
            <a:pPr algn="r" rtl="1"/>
            <a:endParaRPr lang="ar-SA" dirty="0"/>
          </a:p>
          <a:p>
            <a:pPr algn="r" rtl="1"/>
            <a:endParaRPr lang="ar-SA" dirty="0"/>
          </a:p>
          <a:p>
            <a:pPr algn="r" rtl="1"/>
            <a:endParaRPr lang="en-US" dirty="0"/>
          </a:p>
        </p:txBody>
      </p:sp>
    </p:spTree>
    <p:extLst>
      <p:ext uri="{BB962C8B-B14F-4D97-AF65-F5344CB8AC3E}">
        <p14:creationId xmlns:p14="http://schemas.microsoft.com/office/powerpoint/2010/main" val="3890768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8145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d40f93ce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d40f93ce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F1419"/>
                </a:solidFill>
                <a:effectLst/>
                <a:latin typeface="TwitterChirp"/>
              </a:rPr>
              <a:t>we've latched onto a flaw in operationalizing security with the classic example of survivorship bias. We need to break this cycle to proactively detect new threats.</a:t>
            </a:r>
          </a:p>
          <a:p>
            <a:pPr marL="139700" indent="0">
              <a:buNone/>
            </a:pPr>
            <a:endParaRPr lang="en-US" b="0" i="0" dirty="0">
              <a:solidFill>
                <a:srgbClr val="0F1419"/>
              </a:solidFill>
              <a:effectLst/>
              <a:latin typeface="TwitterChirp"/>
            </a:endParaRPr>
          </a:p>
          <a:p>
            <a:r>
              <a:rPr lang="en-US" b="0" i="0" dirty="0">
                <a:solidFill>
                  <a:srgbClr val="0F1419"/>
                </a:solidFill>
                <a:effectLst/>
                <a:latin typeface="TwitterChirp"/>
              </a:rPr>
              <a:t>Matt believes that with MITRE ATT&amp;CK you can take a lot of the opinions about what needs to be logged out of the conversation and focus on the heart of what's important to you and your organization.</a:t>
            </a:r>
            <a:endParaRPr lang="ar-SA" b="0" i="0" dirty="0">
              <a:solidFill>
                <a:srgbClr val="0F1419"/>
              </a:solidFill>
              <a:effectLst/>
              <a:latin typeface="TwitterChirp"/>
            </a:endParaRPr>
          </a:p>
          <a:p>
            <a:endParaRPr lang="ar-SA" b="0" i="0" dirty="0">
              <a:solidFill>
                <a:srgbClr val="0F1419"/>
              </a:solidFill>
              <a:effectLst/>
              <a:latin typeface="TwitterChirp"/>
            </a:endParaRPr>
          </a:p>
          <a:p>
            <a:r>
              <a:rPr lang="ar-SA" dirty="0"/>
              <a:t>أثناء الحرب العالمية التانية الحلفاء حبّوا يشوفوا الثقوب اللى الرصاص عملها فى الطيّارات بعد ما رجعت للمقرّ عشان يعرفوا أكتر أماكن بينضرب فيها رصاص ويحصّنوها كويس، المهم طلعوا بالصورة اللى قدامك اللى بتبيّن أماكن ثقوب الرصاص اللى الطيّارة بترجع بها، ‏وبناءاً على البيانات اللى فى الصورة كانت أول حاجة جت فى تفكيرهم إنهم يعزّزوا المناطق اللى متعلّمة بأحمر بما إنها أكتر أماكن مُعرضة للضرر وراح تخلي الطيارة تسقط ، وهذا تفكير منطقى فعلاً لكن  في عالم الرياضيات"أبرهام والد" انتبة من حاجة مهمة وهى إن النقاط الحمراء تمثل الأضرار ‏اللى لحقت بالطيّارات اللى عادت من الحرب بس ،لكن هما ناسيين الطيارات اللى ما رجعت وسقطت عشان كذا المفروض يجمّدوا الأماكن اللى ما فيها نقط حمراء لإن هذي الأماكن اللى راح تخلي الطيارة تسقط لو انضربت فيهم عشان كذا باقي الطيّارات ما رجعت،</a:t>
            </a:r>
          </a:p>
          <a:p>
            <a:endParaRPr lang="ar-SA" dirty="0"/>
          </a:p>
          <a:p>
            <a:pPr algn="r" rtl="1"/>
            <a:r>
              <a:rPr lang="ar-SA" dirty="0"/>
              <a:t> الظاهرة اسمها " </a:t>
            </a:r>
            <a:r>
              <a:rPr lang="en-US" dirty="0"/>
              <a:t>survivorship bias" ‏</a:t>
            </a:r>
            <a:r>
              <a:rPr lang="ar-SA" dirty="0"/>
              <a:t>أو إنحياز البقاء وهذي مغالطة منطقية واللى معناها ببساطة إننا ننظر على طرق تهديد معينة أو حاجات نجت وننسى أو ما ننتبه من حاجات ثانية ما نجت وبُناءاً عليه استنتاجنا يكون غلط.</a:t>
            </a:r>
            <a:endParaRPr lang="en-US" dirty="0"/>
          </a:p>
        </p:txBody>
      </p:sp>
    </p:spTree>
    <p:extLst>
      <p:ext uri="{BB962C8B-B14F-4D97-AF65-F5344CB8AC3E}">
        <p14:creationId xmlns:p14="http://schemas.microsoft.com/office/powerpoint/2010/main" val="961364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948e260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948e260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Nobelium , a group behind old attack of </a:t>
            </a:r>
            <a:r>
              <a:rPr lang="en-US" dirty="0" err="1"/>
              <a:t>solarwinds</a:t>
            </a:r>
            <a:r>
              <a:rPr lang="en-US" dirty="0"/>
              <a:t> </a:t>
            </a:r>
          </a:p>
        </p:txBody>
      </p:sp>
    </p:spTree>
    <p:extLst>
      <p:ext uri="{BB962C8B-B14F-4D97-AF65-F5344CB8AC3E}">
        <p14:creationId xmlns:p14="http://schemas.microsoft.com/office/powerpoint/2010/main" val="3507137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Font typeface="Helvetica Neue"/>
              <a:buNone/>
              <a:defRPr sz="5200">
                <a:latin typeface="Helvetica Neue"/>
                <a:ea typeface="Helvetica Neue"/>
                <a:cs typeface="Helvetica Neue"/>
                <a:sym typeface="Helvetica Neue"/>
              </a:defRPr>
            </a:lvl2pPr>
            <a:lvl3pPr lvl="2" algn="ctr" rtl="0">
              <a:spcBef>
                <a:spcPts val="0"/>
              </a:spcBef>
              <a:spcAft>
                <a:spcPts val="0"/>
              </a:spcAft>
              <a:buSzPts val="5200"/>
              <a:buFont typeface="Helvetica Neue"/>
              <a:buNone/>
              <a:defRPr sz="5200">
                <a:latin typeface="Helvetica Neue"/>
                <a:ea typeface="Helvetica Neue"/>
                <a:cs typeface="Helvetica Neue"/>
                <a:sym typeface="Helvetica Neue"/>
              </a:defRPr>
            </a:lvl3pPr>
            <a:lvl4pPr lvl="3" algn="ctr" rtl="0">
              <a:spcBef>
                <a:spcPts val="0"/>
              </a:spcBef>
              <a:spcAft>
                <a:spcPts val="0"/>
              </a:spcAft>
              <a:buSzPts val="5200"/>
              <a:buFont typeface="Helvetica Neue"/>
              <a:buNone/>
              <a:defRPr sz="5200">
                <a:latin typeface="Helvetica Neue"/>
                <a:ea typeface="Helvetica Neue"/>
                <a:cs typeface="Helvetica Neue"/>
                <a:sym typeface="Helvetica Neue"/>
              </a:defRPr>
            </a:lvl4pPr>
            <a:lvl5pPr lvl="4" algn="ctr" rtl="0">
              <a:spcBef>
                <a:spcPts val="0"/>
              </a:spcBef>
              <a:spcAft>
                <a:spcPts val="0"/>
              </a:spcAft>
              <a:buSzPts val="5200"/>
              <a:buFont typeface="Helvetica Neue"/>
              <a:buNone/>
              <a:defRPr sz="5200">
                <a:latin typeface="Helvetica Neue"/>
                <a:ea typeface="Helvetica Neue"/>
                <a:cs typeface="Helvetica Neue"/>
                <a:sym typeface="Helvetica Neue"/>
              </a:defRPr>
            </a:lvl5pPr>
            <a:lvl6pPr lvl="5" algn="ctr" rtl="0">
              <a:spcBef>
                <a:spcPts val="0"/>
              </a:spcBef>
              <a:spcAft>
                <a:spcPts val="0"/>
              </a:spcAft>
              <a:buSzPts val="5200"/>
              <a:buFont typeface="Helvetica Neue"/>
              <a:buNone/>
              <a:defRPr sz="5200">
                <a:latin typeface="Helvetica Neue"/>
                <a:ea typeface="Helvetica Neue"/>
                <a:cs typeface="Helvetica Neue"/>
                <a:sym typeface="Helvetica Neue"/>
              </a:defRPr>
            </a:lvl6pPr>
            <a:lvl7pPr lvl="6" algn="ctr" rtl="0">
              <a:spcBef>
                <a:spcPts val="0"/>
              </a:spcBef>
              <a:spcAft>
                <a:spcPts val="0"/>
              </a:spcAft>
              <a:buSzPts val="5200"/>
              <a:buFont typeface="Helvetica Neue"/>
              <a:buNone/>
              <a:defRPr sz="5200">
                <a:latin typeface="Helvetica Neue"/>
                <a:ea typeface="Helvetica Neue"/>
                <a:cs typeface="Helvetica Neue"/>
                <a:sym typeface="Helvetica Neue"/>
              </a:defRPr>
            </a:lvl7pPr>
            <a:lvl8pPr lvl="7" algn="ctr" rtl="0">
              <a:spcBef>
                <a:spcPts val="0"/>
              </a:spcBef>
              <a:spcAft>
                <a:spcPts val="0"/>
              </a:spcAft>
              <a:buSzPts val="5200"/>
              <a:buFont typeface="Helvetica Neue"/>
              <a:buNone/>
              <a:defRPr sz="5200">
                <a:latin typeface="Helvetica Neue"/>
                <a:ea typeface="Helvetica Neue"/>
                <a:cs typeface="Helvetica Neue"/>
                <a:sym typeface="Helvetica Neue"/>
              </a:defRPr>
            </a:lvl8pPr>
            <a:lvl9pPr lvl="8" algn="ctr" rtl="0">
              <a:spcBef>
                <a:spcPts val="0"/>
              </a:spcBef>
              <a:spcAft>
                <a:spcPts val="0"/>
              </a:spcAft>
              <a:buSzPts val="5200"/>
              <a:buFont typeface="Helvetica Neue"/>
              <a:buNone/>
              <a:defRPr sz="5200">
                <a:latin typeface="Helvetica Neue"/>
                <a:ea typeface="Helvetica Neue"/>
                <a:cs typeface="Helvetica Neue"/>
                <a:sym typeface="Helvetica Neue"/>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Font typeface="Helvetica Neue"/>
              <a:buNone/>
              <a:defRPr sz="12000">
                <a:latin typeface="Helvetica Neue"/>
                <a:ea typeface="Helvetica Neue"/>
                <a:cs typeface="Helvetica Neue"/>
                <a:sym typeface="Helvetica Neue"/>
              </a:defRPr>
            </a:lvl2pPr>
            <a:lvl3pPr lvl="2" algn="ctr" rtl="0">
              <a:spcBef>
                <a:spcPts val="0"/>
              </a:spcBef>
              <a:spcAft>
                <a:spcPts val="0"/>
              </a:spcAft>
              <a:buSzPts val="12000"/>
              <a:buFont typeface="Helvetica Neue"/>
              <a:buNone/>
              <a:defRPr sz="12000">
                <a:latin typeface="Helvetica Neue"/>
                <a:ea typeface="Helvetica Neue"/>
                <a:cs typeface="Helvetica Neue"/>
                <a:sym typeface="Helvetica Neue"/>
              </a:defRPr>
            </a:lvl3pPr>
            <a:lvl4pPr lvl="3" algn="ctr" rtl="0">
              <a:spcBef>
                <a:spcPts val="0"/>
              </a:spcBef>
              <a:spcAft>
                <a:spcPts val="0"/>
              </a:spcAft>
              <a:buSzPts val="12000"/>
              <a:buFont typeface="Helvetica Neue"/>
              <a:buNone/>
              <a:defRPr sz="12000">
                <a:latin typeface="Helvetica Neue"/>
                <a:ea typeface="Helvetica Neue"/>
                <a:cs typeface="Helvetica Neue"/>
                <a:sym typeface="Helvetica Neue"/>
              </a:defRPr>
            </a:lvl4pPr>
            <a:lvl5pPr lvl="4" algn="ctr" rtl="0">
              <a:spcBef>
                <a:spcPts val="0"/>
              </a:spcBef>
              <a:spcAft>
                <a:spcPts val="0"/>
              </a:spcAft>
              <a:buSzPts val="12000"/>
              <a:buFont typeface="Helvetica Neue"/>
              <a:buNone/>
              <a:defRPr sz="12000">
                <a:latin typeface="Helvetica Neue"/>
                <a:ea typeface="Helvetica Neue"/>
                <a:cs typeface="Helvetica Neue"/>
                <a:sym typeface="Helvetica Neue"/>
              </a:defRPr>
            </a:lvl5pPr>
            <a:lvl6pPr lvl="5" algn="ctr" rtl="0">
              <a:spcBef>
                <a:spcPts val="0"/>
              </a:spcBef>
              <a:spcAft>
                <a:spcPts val="0"/>
              </a:spcAft>
              <a:buSzPts val="12000"/>
              <a:buFont typeface="Helvetica Neue"/>
              <a:buNone/>
              <a:defRPr sz="12000">
                <a:latin typeface="Helvetica Neue"/>
                <a:ea typeface="Helvetica Neue"/>
                <a:cs typeface="Helvetica Neue"/>
                <a:sym typeface="Helvetica Neue"/>
              </a:defRPr>
            </a:lvl6pPr>
            <a:lvl7pPr lvl="6" algn="ctr" rtl="0">
              <a:spcBef>
                <a:spcPts val="0"/>
              </a:spcBef>
              <a:spcAft>
                <a:spcPts val="0"/>
              </a:spcAft>
              <a:buSzPts val="12000"/>
              <a:buFont typeface="Helvetica Neue"/>
              <a:buNone/>
              <a:defRPr sz="12000">
                <a:latin typeface="Helvetica Neue"/>
                <a:ea typeface="Helvetica Neue"/>
                <a:cs typeface="Helvetica Neue"/>
                <a:sym typeface="Helvetica Neue"/>
              </a:defRPr>
            </a:lvl7pPr>
            <a:lvl8pPr lvl="7" algn="ctr" rtl="0">
              <a:spcBef>
                <a:spcPts val="0"/>
              </a:spcBef>
              <a:spcAft>
                <a:spcPts val="0"/>
              </a:spcAft>
              <a:buSzPts val="12000"/>
              <a:buFont typeface="Helvetica Neue"/>
              <a:buNone/>
              <a:defRPr sz="12000">
                <a:latin typeface="Helvetica Neue"/>
                <a:ea typeface="Helvetica Neue"/>
                <a:cs typeface="Helvetica Neue"/>
                <a:sym typeface="Helvetica Neue"/>
              </a:defRPr>
            </a:lvl8pPr>
            <a:lvl9pPr lvl="8" algn="ctr" rtl="0">
              <a:spcBef>
                <a:spcPts val="0"/>
              </a:spcBef>
              <a:spcAft>
                <a:spcPts val="0"/>
              </a:spcAft>
              <a:buSzPts val="12000"/>
              <a:buFont typeface="Helvetica Neue"/>
              <a:buNone/>
              <a:defRPr sz="12000">
                <a:latin typeface="Helvetica Neue"/>
                <a:ea typeface="Helvetica Neue"/>
                <a:cs typeface="Helvetica Neue"/>
                <a:sym typeface="Helvetica Neue"/>
              </a:defRPr>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400"/>
              </a:spcBef>
              <a:spcAft>
                <a:spcPts val="0"/>
              </a:spcAft>
              <a:buSzPts val="1400"/>
              <a:buChar char="○"/>
              <a:defRPr/>
            </a:lvl2pPr>
            <a:lvl3pPr marL="1371600" lvl="2" indent="-317500" algn="ctr" rtl="0">
              <a:spcBef>
                <a:spcPts val="1400"/>
              </a:spcBef>
              <a:spcAft>
                <a:spcPts val="0"/>
              </a:spcAft>
              <a:buSzPts val="1400"/>
              <a:buChar char="■"/>
              <a:defRPr/>
            </a:lvl3pPr>
            <a:lvl4pPr marL="1828800" lvl="3" indent="-317500" algn="ctr" rtl="0">
              <a:spcBef>
                <a:spcPts val="1400"/>
              </a:spcBef>
              <a:spcAft>
                <a:spcPts val="0"/>
              </a:spcAft>
              <a:buSzPts val="1400"/>
              <a:buChar char="●"/>
              <a:defRPr/>
            </a:lvl4pPr>
            <a:lvl5pPr marL="2286000" lvl="4" indent="-317500" algn="ctr" rtl="0">
              <a:spcBef>
                <a:spcPts val="1400"/>
              </a:spcBef>
              <a:spcAft>
                <a:spcPts val="0"/>
              </a:spcAft>
              <a:buSzPts val="1400"/>
              <a:buChar char="○"/>
              <a:defRPr/>
            </a:lvl5pPr>
            <a:lvl6pPr marL="2743200" lvl="5" indent="-317500" algn="ctr" rtl="0">
              <a:spcBef>
                <a:spcPts val="1400"/>
              </a:spcBef>
              <a:spcAft>
                <a:spcPts val="0"/>
              </a:spcAft>
              <a:buSzPts val="1400"/>
              <a:buChar char="■"/>
              <a:defRPr/>
            </a:lvl6pPr>
            <a:lvl7pPr marL="3200400" lvl="6" indent="-317500" algn="ctr" rtl="0">
              <a:spcBef>
                <a:spcPts val="1400"/>
              </a:spcBef>
              <a:spcAft>
                <a:spcPts val="0"/>
              </a:spcAft>
              <a:buSzPts val="1400"/>
              <a:buChar char="●"/>
              <a:defRPr/>
            </a:lvl7pPr>
            <a:lvl8pPr marL="3657600" lvl="7" indent="-317500" algn="ctr" rtl="0">
              <a:spcBef>
                <a:spcPts val="1400"/>
              </a:spcBef>
              <a:spcAft>
                <a:spcPts val="0"/>
              </a:spcAft>
              <a:buSzPts val="1400"/>
              <a:buChar char="○"/>
              <a:defRPr/>
            </a:lvl8pPr>
            <a:lvl9pPr marL="4114800" lvl="8" indent="-317500" algn="ctr" rtl="0">
              <a:spcBef>
                <a:spcPts val="1400"/>
              </a:spcBef>
              <a:spcAft>
                <a:spcPts val="14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50"/>
        <p:cNvGrpSpPr/>
        <p:nvPr/>
      </p:nvGrpSpPr>
      <p:grpSpPr>
        <a:xfrm>
          <a:off x="0" y="0"/>
          <a:ext cx="0" cy="0"/>
          <a:chOff x="0" y="0"/>
          <a:chExt cx="0" cy="0"/>
        </a:xfrm>
      </p:grpSpPr>
      <p:pic>
        <p:nvPicPr>
          <p:cNvPr id="51" name="Google Shape;51;p13" descr="Cover-Slide.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 name="Google Shape;52;p13"/>
          <p:cNvSpPr txBox="1">
            <a:spLocks noGrp="1"/>
          </p:cNvSpPr>
          <p:nvPr>
            <p:ph type="title"/>
          </p:nvPr>
        </p:nvSpPr>
        <p:spPr>
          <a:xfrm>
            <a:off x="505225" y="25684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53" name="Google Shape;53;p13"/>
          <p:cNvSpPr txBox="1">
            <a:spLocks noGrp="1"/>
          </p:cNvSpPr>
          <p:nvPr>
            <p:ph type="title" idx="2"/>
          </p:nvPr>
        </p:nvSpPr>
        <p:spPr>
          <a:xfrm>
            <a:off x="505225" y="31411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800"/>
              <a:buFont typeface="Helvetica Neue"/>
              <a:buNone/>
              <a:defRPr>
                <a:latin typeface="Helvetica Neue"/>
                <a:ea typeface="Helvetica Neue"/>
                <a:cs typeface="Helvetica Neue"/>
                <a:sym typeface="Helvetica Neue"/>
              </a:defRPr>
            </a:lvl2pPr>
            <a:lvl3pPr lvl="2" rtl="0">
              <a:spcBef>
                <a:spcPts val="0"/>
              </a:spcBef>
              <a:spcAft>
                <a:spcPts val="0"/>
              </a:spcAft>
              <a:buSzPts val="2800"/>
              <a:buFont typeface="Helvetica Neue"/>
              <a:buNone/>
              <a:defRPr>
                <a:latin typeface="Helvetica Neue"/>
                <a:ea typeface="Helvetica Neue"/>
                <a:cs typeface="Helvetica Neue"/>
                <a:sym typeface="Helvetica Neue"/>
              </a:defRPr>
            </a:lvl3pPr>
            <a:lvl4pPr lvl="3" rtl="0">
              <a:spcBef>
                <a:spcPts val="0"/>
              </a:spcBef>
              <a:spcAft>
                <a:spcPts val="0"/>
              </a:spcAft>
              <a:buSzPts val="2800"/>
              <a:buFont typeface="Helvetica Neue"/>
              <a:buNone/>
              <a:defRPr>
                <a:latin typeface="Helvetica Neue"/>
                <a:ea typeface="Helvetica Neue"/>
                <a:cs typeface="Helvetica Neue"/>
                <a:sym typeface="Helvetica Neue"/>
              </a:defRPr>
            </a:lvl4pPr>
            <a:lvl5pPr lvl="4" rtl="0">
              <a:spcBef>
                <a:spcPts val="0"/>
              </a:spcBef>
              <a:spcAft>
                <a:spcPts val="0"/>
              </a:spcAft>
              <a:buSzPts val="2800"/>
              <a:buFont typeface="Helvetica Neue"/>
              <a:buNone/>
              <a:defRPr>
                <a:latin typeface="Helvetica Neue"/>
                <a:ea typeface="Helvetica Neue"/>
                <a:cs typeface="Helvetica Neue"/>
                <a:sym typeface="Helvetica Neue"/>
              </a:defRPr>
            </a:lvl5pPr>
            <a:lvl6pPr lvl="5" rtl="0">
              <a:spcBef>
                <a:spcPts val="0"/>
              </a:spcBef>
              <a:spcAft>
                <a:spcPts val="0"/>
              </a:spcAft>
              <a:buSzPts val="2800"/>
              <a:buFont typeface="Helvetica Neue"/>
              <a:buNone/>
              <a:defRPr>
                <a:latin typeface="Helvetica Neue"/>
                <a:ea typeface="Helvetica Neue"/>
                <a:cs typeface="Helvetica Neue"/>
                <a:sym typeface="Helvetica Neue"/>
              </a:defRPr>
            </a:lvl6pPr>
            <a:lvl7pPr lvl="6" rtl="0">
              <a:spcBef>
                <a:spcPts val="0"/>
              </a:spcBef>
              <a:spcAft>
                <a:spcPts val="0"/>
              </a:spcAft>
              <a:buSzPts val="2800"/>
              <a:buFont typeface="Helvetica Neue"/>
              <a:buNone/>
              <a:defRPr>
                <a:latin typeface="Helvetica Neue"/>
                <a:ea typeface="Helvetica Neue"/>
                <a:cs typeface="Helvetica Neue"/>
                <a:sym typeface="Helvetica Neue"/>
              </a:defRPr>
            </a:lvl7pPr>
            <a:lvl8pPr lvl="7" rtl="0">
              <a:spcBef>
                <a:spcPts val="0"/>
              </a:spcBef>
              <a:spcAft>
                <a:spcPts val="0"/>
              </a:spcAft>
              <a:buSzPts val="2800"/>
              <a:buFont typeface="Helvetica Neue"/>
              <a:buNone/>
              <a:defRPr>
                <a:latin typeface="Helvetica Neue"/>
                <a:ea typeface="Helvetica Neue"/>
                <a:cs typeface="Helvetica Neue"/>
                <a:sym typeface="Helvetica Neue"/>
              </a:defRPr>
            </a:lvl8pPr>
            <a:lvl9pPr lvl="8" rtl="0">
              <a:spcBef>
                <a:spcPts val="0"/>
              </a:spcBef>
              <a:spcAft>
                <a:spcPts val="0"/>
              </a:spcAft>
              <a:buSzPts val="2800"/>
              <a:buFont typeface="Helvetica Neue"/>
              <a:buNone/>
              <a:defRPr>
                <a:latin typeface="Helvetica Neue"/>
                <a:ea typeface="Helvetica Neue"/>
                <a:cs typeface="Helvetica Neue"/>
                <a:sym typeface="Helvetica Neue"/>
              </a:defRPr>
            </a:lvl9pPr>
          </a:lstStyle>
          <a:p>
            <a:endParaRPr/>
          </a:p>
        </p:txBody>
      </p:sp>
      <p:sp>
        <p:nvSpPr>
          <p:cNvPr id="18" name="Google Shape;18;p4"/>
          <p:cNvSpPr txBox="1">
            <a:spLocks noGrp="1"/>
          </p:cNvSpPr>
          <p:nvPr>
            <p:ph type="body" idx="1"/>
          </p:nvPr>
        </p:nvSpPr>
        <p:spPr>
          <a:xfrm>
            <a:off x="311700" y="107082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400"/>
              </a:spcBef>
              <a:spcAft>
                <a:spcPts val="0"/>
              </a:spcAft>
              <a:buSzPts val="1400"/>
              <a:buChar char="○"/>
              <a:defRPr/>
            </a:lvl2pPr>
            <a:lvl3pPr marL="1371600" lvl="2" indent="-317500" rtl="0">
              <a:spcBef>
                <a:spcPts val="1400"/>
              </a:spcBef>
              <a:spcAft>
                <a:spcPts val="0"/>
              </a:spcAft>
              <a:buSzPts val="1400"/>
              <a:buChar char="■"/>
              <a:defRPr/>
            </a:lvl3pPr>
            <a:lvl4pPr marL="1828800" lvl="3" indent="-317500" rtl="0">
              <a:spcBef>
                <a:spcPts val="1400"/>
              </a:spcBef>
              <a:spcAft>
                <a:spcPts val="0"/>
              </a:spcAft>
              <a:buSzPts val="1400"/>
              <a:buChar char="●"/>
              <a:defRPr/>
            </a:lvl4pPr>
            <a:lvl5pPr marL="2286000" lvl="4" indent="-317500" rtl="0">
              <a:spcBef>
                <a:spcPts val="1400"/>
              </a:spcBef>
              <a:spcAft>
                <a:spcPts val="0"/>
              </a:spcAft>
              <a:buSzPts val="1400"/>
              <a:buChar char="○"/>
              <a:defRPr/>
            </a:lvl5pPr>
            <a:lvl6pPr marL="2743200" lvl="5" indent="-317500" rtl="0">
              <a:spcBef>
                <a:spcPts val="1400"/>
              </a:spcBef>
              <a:spcAft>
                <a:spcPts val="0"/>
              </a:spcAft>
              <a:buSzPts val="1400"/>
              <a:buChar char="■"/>
              <a:defRPr/>
            </a:lvl6pPr>
            <a:lvl7pPr marL="3200400" lvl="6" indent="-317500" rtl="0">
              <a:spcBef>
                <a:spcPts val="1400"/>
              </a:spcBef>
              <a:spcAft>
                <a:spcPts val="0"/>
              </a:spcAft>
              <a:buSzPts val="1400"/>
              <a:buChar char="●"/>
              <a:defRPr/>
            </a:lvl7pPr>
            <a:lvl8pPr marL="3657600" lvl="7" indent="-317500" rtl="0">
              <a:spcBef>
                <a:spcPts val="1400"/>
              </a:spcBef>
              <a:spcAft>
                <a:spcPts val="0"/>
              </a:spcAft>
              <a:buSzPts val="1400"/>
              <a:buChar char="○"/>
              <a:defRPr/>
            </a:lvl8pPr>
            <a:lvl9pPr marL="4114800" lvl="8" indent="-317500" rtl="0">
              <a:spcBef>
                <a:spcPts val="1400"/>
              </a:spcBef>
              <a:spcAft>
                <a:spcPts val="14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800"/>
              <a:buFont typeface="Helvetica Neue"/>
              <a:buNone/>
              <a:defRPr>
                <a:latin typeface="Helvetica Neue"/>
                <a:ea typeface="Helvetica Neue"/>
                <a:cs typeface="Helvetica Neue"/>
                <a:sym typeface="Helvetica Neue"/>
              </a:defRPr>
            </a:lvl2pPr>
            <a:lvl3pPr lvl="2" rtl="0">
              <a:spcBef>
                <a:spcPts val="0"/>
              </a:spcBef>
              <a:spcAft>
                <a:spcPts val="0"/>
              </a:spcAft>
              <a:buSzPts val="2800"/>
              <a:buFont typeface="Helvetica Neue"/>
              <a:buNone/>
              <a:defRPr>
                <a:latin typeface="Helvetica Neue"/>
                <a:ea typeface="Helvetica Neue"/>
                <a:cs typeface="Helvetica Neue"/>
                <a:sym typeface="Helvetica Neue"/>
              </a:defRPr>
            </a:lvl3pPr>
            <a:lvl4pPr lvl="3" rtl="0">
              <a:spcBef>
                <a:spcPts val="0"/>
              </a:spcBef>
              <a:spcAft>
                <a:spcPts val="0"/>
              </a:spcAft>
              <a:buSzPts val="2800"/>
              <a:buFont typeface="Helvetica Neue"/>
              <a:buNone/>
              <a:defRPr>
                <a:latin typeface="Helvetica Neue"/>
                <a:ea typeface="Helvetica Neue"/>
                <a:cs typeface="Helvetica Neue"/>
                <a:sym typeface="Helvetica Neue"/>
              </a:defRPr>
            </a:lvl4pPr>
            <a:lvl5pPr lvl="4" rtl="0">
              <a:spcBef>
                <a:spcPts val="0"/>
              </a:spcBef>
              <a:spcAft>
                <a:spcPts val="0"/>
              </a:spcAft>
              <a:buSzPts val="2800"/>
              <a:buFont typeface="Helvetica Neue"/>
              <a:buNone/>
              <a:defRPr>
                <a:latin typeface="Helvetica Neue"/>
                <a:ea typeface="Helvetica Neue"/>
                <a:cs typeface="Helvetica Neue"/>
                <a:sym typeface="Helvetica Neue"/>
              </a:defRPr>
            </a:lvl5pPr>
            <a:lvl6pPr lvl="5" rtl="0">
              <a:spcBef>
                <a:spcPts val="0"/>
              </a:spcBef>
              <a:spcAft>
                <a:spcPts val="0"/>
              </a:spcAft>
              <a:buSzPts val="2800"/>
              <a:buFont typeface="Helvetica Neue"/>
              <a:buNone/>
              <a:defRPr>
                <a:latin typeface="Helvetica Neue"/>
                <a:ea typeface="Helvetica Neue"/>
                <a:cs typeface="Helvetica Neue"/>
                <a:sym typeface="Helvetica Neue"/>
              </a:defRPr>
            </a:lvl6pPr>
            <a:lvl7pPr lvl="6" rtl="0">
              <a:spcBef>
                <a:spcPts val="0"/>
              </a:spcBef>
              <a:spcAft>
                <a:spcPts val="0"/>
              </a:spcAft>
              <a:buSzPts val="2800"/>
              <a:buFont typeface="Helvetica Neue"/>
              <a:buNone/>
              <a:defRPr>
                <a:latin typeface="Helvetica Neue"/>
                <a:ea typeface="Helvetica Neue"/>
                <a:cs typeface="Helvetica Neue"/>
                <a:sym typeface="Helvetica Neue"/>
              </a:defRPr>
            </a:lvl7pPr>
            <a:lvl8pPr lvl="7" rtl="0">
              <a:spcBef>
                <a:spcPts val="0"/>
              </a:spcBef>
              <a:spcAft>
                <a:spcPts val="0"/>
              </a:spcAft>
              <a:buSzPts val="2800"/>
              <a:buFont typeface="Helvetica Neue"/>
              <a:buNone/>
              <a:defRPr>
                <a:latin typeface="Helvetica Neue"/>
                <a:ea typeface="Helvetica Neue"/>
                <a:cs typeface="Helvetica Neue"/>
                <a:sym typeface="Helvetica Neue"/>
              </a:defRPr>
            </a:lvl8pPr>
            <a:lvl9pPr lvl="8" rtl="0">
              <a:spcBef>
                <a:spcPts val="0"/>
              </a:spcBef>
              <a:spcAft>
                <a:spcPts val="0"/>
              </a:spcAft>
              <a:buSzPts val="2800"/>
              <a:buFont typeface="Helvetica Neue"/>
              <a:buNone/>
              <a:defRPr>
                <a:latin typeface="Helvetica Neue"/>
                <a:ea typeface="Helvetica Neue"/>
                <a:cs typeface="Helvetica Neue"/>
                <a:sym typeface="Helvetica Neu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400"/>
              </a:spcBef>
              <a:spcAft>
                <a:spcPts val="0"/>
              </a:spcAft>
              <a:buSzPts val="1200"/>
              <a:buChar char="○"/>
              <a:defRPr sz="1200"/>
            </a:lvl2pPr>
            <a:lvl3pPr marL="1371600" lvl="2" indent="-304800" rtl="0">
              <a:spcBef>
                <a:spcPts val="1400"/>
              </a:spcBef>
              <a:spcAft>
                <a:spcPts val="0"/>
              </a:spcAft>
              <a:buSzPts val="1200"/>
              <a:buChar char="■"/>
              <a:defRPr sz="1200"/>
            </a:lvl3pPr>
            <a:lvl4pPr marL="1828800" lvl="3" indent="-304800" rtl="0">
              <a:spcBef>
                <a:spcPts val="1400"/>
              </a:spcBef>
              <a:spcAft>
                <a:spcPts val="0"/>
              </a:spcAft>
              <a:buSzPts val="1200"/>
              <a:buChar char="●"/>
              <a:defRPr sz="1200"/>
            </a:lvl4pPr>
            <a:lvl5pPr marL="2286000" lvl="4" indent="-304800" rtl="0">
              <a:spcBef>
                <a:spcPts val="1400"/>
              </a:spcBef>
              <a:spcAft>
                <a:spcPts val="0"/>
              </a:spcAft>
              <a:buSzPts val="1200"/>
              <a:buChar char="○"/>
              <a:defRPr sz="1200"/>
            </a:lvl5pPr>
            <a:lvl6pPr marL="2743200" lvl="5" indent="-304800" rtl="0">
              <a:spcBef>
                <a:spcPts val="1400"/>
              </a:spcBef>
              <a:spcAft>
                <a:spcPts val="0"/>
              </a:spcAft>
              <a:buSzPts val="1200"/>
              <a:buChar char="■"/>
              <a:defRPr sz="1200"/>
            </a:lvl6pPr>
            <a:lvl7pPr marL="3200400" lvl="6" indent="-304800" rtl="0">
              <a:spcBef>
                <a:spcPts val="1400"/>
              </a:spcBef>
              <a:spcAft>
                <a:spcPts val="0"/>
              </a:spcAft>
              <a:buSzPts val="1200"/>
              <a:buChar char="●"/>
              <a:defRPr sz="1200"/>
            </a:lvl7pPr>
            <a:lvl8pPr marL="3657600" lvl="7" indent="-304800" rtl="0">
              <a:spcBef>
                <a:spcPts val="1400"/>
              </a:spcBef>
              <a:spcAft>
                <a:spcPts val="0"/>
              </a:spcAft>
              <a:buSzPts val="1200"/>
              <a:buChar char="○"/>
              <a:defRPr sz="1200"/>
            </a:lvl8pPr>
            <a:lvl9pPr marL="4114800" lvl="8" indent="-304800" rtl="0">
              <a:spcBef>
                <a:spcPts val="1400"/>
              </a:spcBef>
              <a:spcAft>
                <a:spcPts val="14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400"/>
              </a:spcBef>
              <a:spcAft>
                <a:spcPts val="0"/>
              </a:spcAft>
              <a:buSzPts val="1200"/>
              <a:buChar char="○"/>
              <a:defRPr sz="1200"/>
            </a:lvl2pPr>
            <a:lvl3pPr marL="1371600" lvl="2" indent="-304800" rtl="0">
              <a:spcBef>
                <a:spcPts val="1400"/>
              </a:spcBef>
              <a:spcAft>
                <a:spcPts val="0"/>
              </a:spcAft>
              <a:buSzPts val="1200"/>
              <a:buChar char="■"/>
              <a:defRPr sz="1200"/>
            </a:lvl3pPr>
            <a:lvl4pPr marL="1828800" lvl="3" indent="-304800" rtl="0">
              <a:spcBef>
                <a:spcPts val="1400"/>
              </a:spcBef>
              <a:spcAft>
                <a:spcPts val="0"/>
              </a:spcAft>
              <a:buSzPts val="1200"/>
              <a:buChar char="●"/>
              <a:defRPr sz="1200"/>
            </a:lvl4pPr>
            <a:lvl5pPr marL="2286000" lvl="4" indent="-304800" rtl="0">
              <a:spcBef>
                <a:spcPts val="1400"/>
              </a:spcBef>
              <a:spcAft>
                <a:spcPts val="0"/>
              </a:spcAft>
              <a:buSzPts val="1200"/>
              <a:buChar char="○"/>
              <a:defRPr sz="1200"/>
            </a:lvl5pPr>
            <a:lvl6pPr marL="2743200" lvl="5" indent="-304800" rtl="0">
              <a:spcBef>
                <a:spcPts val="1400"/>
              </a:spcBef>
              <a:spcAft>
                <a:spcPts val="0"/>
              </a:spcAft>
              <a:buSzPts val="1200"/>
              <a:buChar char="■"/>
              <a:defRPr sz="1200"/>
            </a:lvl6pPr>
            <a:lvl7pPr marL="3200400" lvl="6" indent="-304800" rtl="0">
              <a:spcBef>
                <a:spcPts val="1400"/>
              </a:spcBef>
              <a:spcAft>
                <a:spcPts val="0"/>
              </a:spcAft>
              <a:buSzPts val="1200"/>
              <a:buChar char="●"/>
              <a:defRPr sz="1200"/>
            </a:lvl7pPr>
            <a:lvl8pPr marL="3657600" lvl="7" indent="-304800" rtl="0">
              <a:spcBef>
                <a:spcPts val="1400"/>
              </a:spcBef>
              <a:spcAft>
                <a:spcPts val="0"/>
              </a:spcAft>
              <a:buSzPts val="1200"/>
              <a:buChar char="○"/>
              <a:defRPr sz="1200"/>
            </a:lvl8pPr>
            <a:lvl9pPr marL="4114800" lvl="8" indent="-304800" rtl="0">
              <a:spcBef>
                <a:spcPts val="1400"/>
              </a:spcBef>
              <a:spcAft>
                <a:spcPts val="14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ard Slides"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66606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400"/>
              </a:spcBef>
              <a:spcAft>
                <a:spcPts val="0"/>
              </a:spcAft>
              <a:buSzPts val="1200"/>
              <a:buChar char="○"/>
              <a:defRPr sz="1200"/>
            </a:lvl2pPr>
            <a:lvl3pPr marL="1371600" lvl="2" indent="-304800" rtl="0">
              <a:spcBef>
                <a:spcPts val="1400"/>
              </a:spcBef>
              <a:spcAft>
                <a:spcPts val="0"/>
              </a:spcAft>
              <a:buSzPts val="1200"/>
              <a:buChar char="■"/>
              <a:defRPr sz="1200"/>
            </a:lvl3pPr>
            <a:lvl4pPr marL="1828800" lvl="3" indent="-304800" rtl="0">
              <a:spcBef>
                <a:spcPts val="1400"/>
              </a:spcBef>
              <a:spcAft>
                <a:spcPts val="0"/>
              </a:spcAft>
              <a:buSzPts val="1200"/>
              <a:buChar char="●"/>
              <a:defRPr sz="1200"/>
            </a:lvl4pPr>
            <a:lvl5pPr marL="2286000" lvl="4" indent="-304800" rtl="0">
              <a:spcBef>
                <a:spcPts val="1400"/>
              </a:spcBef>
              <a:spcAft>
                <a:spcPts val="0"/>
              </a:spcAft>
              <a:buSzPts val="1200"/>
              <a:buChar char="○"/>
              <a:defRPr sz="1200"/>
            </a:lvl5pPr>
            <a:lvl6pPr marL="2743200" lvl="5" indent="-304800" rtl="0">
              <a:spcBef>
                <a:spcPts val="1400"/>
              </a:spcBef>
              <a:spcAft>
                <a:spcPts val="0"/>
              </a:spcAft>
              <a:buSzPts val="1200"/>
              <a:buChar char="■"/>
              <a:defRPr sz="1200"/>
            </a:lvl6pPr>
            <a:lvl7pPr marL="3200400" lvl="6" indent="-304800" rtl="0">
              <a:spcBef>
                <a:spcPts val="1400"/>
              </a:spcBef>
              <a:spcAft>
                <a:spcPts val="0"/>
              </a:spcAft>
              <a:buSzPts val="1200"/>
              <a:buChar char="●"/>
              <a:defRPr sz="1200"/>
            </a:lvl7pPr>
            <a:lvl8pPr marL="3657600" lvl="7" indent="-304800" rtl="0">
              <a:spcBef>
                <a:spcPts val="1400"/>
              </a:spcBef>
              <a:spcAft>
                <a:spcPts val="0"/>
              </a:spcAft>
              <a:buSzPts val="1200"/>
              <a:buChar char="○"/>
              <a:defRPr sz="1200"/>
            </a:lvl8pPr>
            <a:lvl9pPr marL="4114800" lvl="8" indent="-304800" rtl="0">
              <a:spcBef>
                <a:spcPts val="1400"/>
              </a:spcBef>
              <a:spcAft>
                <a:spcPts val="14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Font typeface="Helvetica Neue"/>
              <a:buNone/>
              <a:defRPr sz="4200">
                <a:latin typeface="Helvetica Neue"/>
                <a:ea typeface="Helvetica Neue"/>
                <a:cs typeface="Helvetica Neue"/>
                <a:sym typeface="Helvetica Neue"/>
              </a:defRPr>
            </a:lvl2pPr>
            <a:lvl3pPr lvl="2" algn="ctr" rtl="0">
              <a:spcBef>
                <a:spcPts val="0"/>
              </a:spcBef>
              <a:spcAft>
                <a:spcPts val="0"/>
              </a:spcAft>
              <a:buSzPts val="4200"/>
              <a:buFont typeface="Helvetica Neue"/>
              <a:buNone/>
              <a:defRPr sz="4200">
                <a:latin typeface="Helvetica Neue"/>
                <a:ea typeface="Helvetica Neue"/>
                <a:cs typeface="Helvetica Neue"/>
                <a:sym typeface="Helvetica Neue"/>
              </a:defRPr>
            </a:lvl3pPr>
            <a:lvl4pPr lvl="3" algn="ctr" rtl="0">
              <a:spcBef>
                <a:spcPts val="0"/>
              </a:spcBef>
              <a:spcAft>
                <a:spcPts val="0"/>
              </a:spcAft>
              <a:buSzPts val="4200"/>
              <a:buFont typeface="Helvetica Neue"/>
              <a:buNone/>
              <a:defRPr sz="4200">
                <a:latin typeface="Helvetica Neue"/>
                <a:ea typeface="Helvetica Neue"/>
                <a:cs typeface="Helvetica Neue"/>
                <a:sym typeface="Helvetica Neue"/>
              </a:defRPr>
            </a:lvl4pPr>
            <a:lvl5pPr lvl="4" algn="ctr" rtl="0">
              <a:spcBef>
                <a:spcPts val="0"/>
              </a:spcBef>
              <a:spcAft>
                <a:spcPts val="0"/>
              </a:spcAft>
              <a:buSzPts val="4200"/>
              <a:buFont typeface="Helvetica Neue"/>
              <a:buNone/>
              <a:defRPr sz="4200">
                <a:latin typeface="Helvetica Neue"/>
                <a:ea typeface="Helvetica Neue"/>
                <a:cs typeface="Helvetica Neue"/>
                <a:sym typeface="Helvetica Neue"/>
              </a:defRPr>
            </a:lvl5pPr>
            <a:lvl6pPr lvl="5" algn="ctr" rtl="0">
              <a:spcBef>
                <a:spcPts val="0"/>
              </a:spcBef>
              <a:spcAft>
                <a:spcPts val="0"/>
              </a:spcAft>
              <a:buSzPts val="4200"/>
              <a:buFont typeface="Helvetica Neue"/>
              <a:buNone/>
              <a:defRPr sz="4200">
                <a:latin typeface="Helvetica Neue"/>
                <a:ea typeface="Helvetica Neue"/>
                <a:cs typeface="Helvetica Neue"/>
                <a:sym typeface="Helvetica Neue"/>
              </a:defRPr>
            </a:lvl6pPr>
            <a:lvl7pPr lvl="6" algn="ctr" rtl="0">
              <a:spcBef>
                <a:spcPts val="0"/>
              </a:spcBef>
              <a:spcAft>
                <a:spcPts val="0"/>
              </a:spcAft>
              <a:buSzPts val="4200"/>
              <a:buFont typeface="Helvetica Neue"/>
              <a:buNone/>
              <a:defRPr sz="4200">
                <a:latin typeface="Helvetica Neue"/>
                <a:ea typeface="Helvetica Neue"/>
                <a:cs typeface="Helvetica Neue"/>
                <a:sym typeface="Helvetica Neue"/>
              </a:defRPr>
            </a:lvl7pPr>
            <a:lvl8pPr lvl="7" algn="ctr" rtl="0">
              <a:spcBef>
                <a:spcPts val="0"/>
              </a:spcBef>
              <a:spcAft>
                <a:spcPts val="0"/>
              </a:spcAft>
              <a:buSzPts val="4200"/>
              <a:buFont typeface="Helvetica Neue"/>
              <a:buNone/>
              <a:defRPr sz="4200">
                <a:latin typeface="Helvetica Neue"/>
                <a:ea typeface="Helvetica Neue"/>
                <a:cs typeface="Helvetica Neue"/>
                <a:sym typeface="Helvetica Neue"/>
              </a:defRPr>
            </a:lvl8pPr>
            <a:lvl9pPr lvl="8" algn="ctr" rtl="0">
              <a:spcBef>
                <a:spcPts val="0"/>
              </a:spcBef>
              <a:spcAft>
                <a:spcPts val="0"/>
              </a:spcAft>
              <a:buSzPts val="4200"/>
              <a:buFont typeface="Helvetica Neue"/>
              <a:buNone/>
              <a:defRPr sz="4200">
                <a:latin typeface="Helvetica Neue"/>
                <a:ea typeface="Helvetica Neue"/>
                <a:cs typeface="Helvetica Neue"/>
                <a:sym typeface="Helvetica Neue"/>
              </a:defRPr>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rgbClr val="797B81"/>
              </a:buClr>
              <a:buSzPts val="1800"/>
              <a:buChar char="●"/>
              <a:defRPr>
                <a:solidFill>
                  <a:srgbClr val="797B81"/>
                </a:solidFill>
              </a:defRPr>
            </a:lvl1pPr>
            <a:lvl2pPr marL="914400" lvl="1" indent="-317500" rtl="0">
              <a:spcBef>
                <a:spcPts val="1400"/>
              </a:spcBef>
              <a:spcAft>
                <a:spcPts val="0"/>
              </a:spcAft>
              <a:buClr>
                <a:srgbClr val="797B81"/>
              </a:buClr>
              <a:buSzPts val="1400"/>
              <a:buChar char="○"/>
              <a:defRPr>
                <a:solidFill>
                  <a:srgbClr val="797B81"/>
                </a:solidFill>
              </a:defRPr>
            </a:lvl2pPr>
            <a:lvl3pPr marL="1371600" lvl="2" indent="-317500" rtl="0">
              <a:spcBef>
                <a:spcPts val="1400"/>
              </a:spcBef>
              <a:spcAft>
                <a:spcPts val="0"/>
              </a:spcAft>
              <a:buClr>
                <a:srgbClr val="797B81"/>
              </a:buClr>
              <a:buSzPts val="1400"/>
              <a:buChar char="■"/>
              <a:defRPr>
                <a:solidFill>
                  <a:srgbClr val="797B81"/>
                </a:solidFill>
              </a:defRPr>
            </a:lvl3pPr>
            <a:lvl4pPr marL="1828800" lvl="3" indent="-317500" rtl="0">
              <a:spcBef>
                <a:spcPts val="1400"/>
              </a:spcBef>
              <a:spcAft>
                <a:spcPts val="0"/>
              </a:spcAft>
              <a:buClr>
                <a:srgbClr val="797B81"/>
              </a:buClr>
              <a:buSzPts val="1400"/>
              <a:buChar char="●"/>
              <a:defRPr>
                <a:solidFill>
                  <a:srgbClr val="797B81"/>
                </a:solidFill>
              </a:defRPr>
            </a:lvl4pPr>
            <a:lvl5pPr marL="2286000" lvl="4" indent="-317500" rtl="0">
              <a:spcBef>
                <a:spcPts val="1400"/>
              </a:spcBef>
              <a:spcAft>
                <a:spcPts val="0"/>
              </a:spcAft>
              <a:buClr>
                <a:srgbClr val="797B81"/>
              </a:buClr>
              <a:buSzPts val="1400"/>
              <a:buChar char="○"/>
              <a:defRPr>
                <a:solidFill>
                  <a:srgbClr val="797B81"/>
                </a:solidFill>
              </a:defRPr>
            </a:lvl5pPr>
            <a:lvl6pPr marL="2743200" lvl="5" indent="-317500" rtl="0">
              <a:spcBef>
                <a:spcPts val="1400"/>
              </a:spcBef>
              <a:spcAft>
                <a:spcPts val="0"/>
              </a:spcAft>
              <a:buClr>
                <a:srgbClr val="797B81"/>
              </a:buClr>
              <a:buSzPts val="1400"/>
              <a:buChar char="■"/>
              <a:defRPr>
                <a:solidFill>
                  <a:srgbClr val="797B81"/>
                </a:solidFill>
              </a:defRPr>
            </a:lvl6pPr>
            <a:lvl7pPr marL="3200400" lvl="6" indent="-317500" rtl="0">
              <a:spcBef>
                <a:spcPts val="1400"/>
              </a:spcBef>
              <a:spcAft>
                <a:spcPts val="0"/>
              </a:spcAft>
              <a:buClr>
                <a:srgbClr val="797B81"/>
              </a:buClr>
              <a:buSzPts val="1400"/>
              <a:buChar char="●"/>
              <a:defRPr>
                <a:solidFill>
                  <a:srgbClr val="797B81"/>
                </a:solidFill>
              </a:defRPr>
            </a:lvl7pPr>
            <a:lvl8pPr marL="3657600" lvl="7" indent="-317500" rtl="0">
              <a:spcBef>
                <a:spcPts val="1400"/>
              </a:spcBef>
              <a:spcAft>
                <a:spcPts val="0"/>
              </a:spcAft>
              <a:buClr>
                <a:srgbClr val="797B81"/>
              </a:buClr>
              <a:buSzPts val="1400"/>
              <a:buChar char="○"/>
              <a:defRPr>
                <a:solidFill>
                  <a:srgbClr val="797B81"/>
                </a:solidFill>
              </a:defRPr>
            </a:lvl8pPr>
            <a:lvl9pPr marL="4114800" lvl="8" indent="-317500" rtl="0">
              <a:spcBef>
                <a:spcPts val="1400"/>
              </a:spcBef>
              <a:spcAft>
                <a:spcPts val="1400"/>
              </a:spcAft>
              <a:buClr>
                <a:srgbClr val="797B81"/>
              </a:buClr>
              <a:buSzPts val="1400"/>
              <a:buChar char="■"/>
              <a:defRPr>
                <a:solidFill>
                  <a:srgbClr val="797B8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39796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6BFF"/>
              </a:buClr>
              <a:buSzPts val="2000"/>
              <a:buFont typeface="Helvetica Neue"/>
              <a:buNone/>
              <a:defRPr sz="2000">
                <a:solidFill>
                  <a:srgbClr val="006BFF"/>
                </a:solidFill>
                <a:latin typeface="Helvetica Neue"/>
                <a:ea typeface="Helvetica Neue"/>
                <a:cs typeface="Helvetica Neue"/>
                <a:sym typeface="Helvetica Neue"/>
              </a:defRPr>
            </a:lvl1pPr>
            <a:lvl2pPr lvl="1" rtl="0">
              <a:spcBef>
                <a:spcPts val="0"/>
              </a:spcBef>
              <a:spcAft>
                <a:spcPts val="0"/>
              </a:spcAft>
              <a:buClr>
                <a:srgbClr val="5FCFD8"/>
              </a:buClr>
              <a:buSzPts val="2800"/>
              <a:buNone/>
              <a:defRPr sz="2800">
                <a:solidFill>
                  <a:srgbClr val="5FCFD8"/>
                </a:solidFill>
              </a:defRPr>
            </a:lvl2pPr>
            <a:lvl3pPr lvl="2" rtl="0">
              <a:spcBef>
                <a:spcPts val="0"/>
              </a:spcBef>
              <a:spcAft>
                <a:spcPts val="0"/>
              </a:spcAft>
              <a:buClr>
                <a:srgbClr val="5FCFD8"/>
              </a:buClr>
              <a:buSzPts val="2800"/>
              <a:buNone/>
              <a:defRPr sz="2800">
                <a:solidFill>
                  <a:srgbClr val="5FCFD8"/>
                </a:solidFill>
              </a:defRPr>
            </a:lvl3pPr>
            <a:lvl4pPr lvl="3" rtl="0">
              <a:spcBef>
                <a:spcPts val="0"/>
              </a:spcBef>
              <a:spcAft>
                <a:spcPts val="0"/>
              </a:spcAft>
              <a:buClr>
                <a:srgbClr val="5FCFD8"/>
              </a:buClr>
              <a:buSzPts val="2800"/>
              <a:buNone/>
              <a:defRPr sz="2800">
                <a:solidFill>
                  <a:srgbClr val="5FCFD8"/>
                </a:solidFill>
              </a:defRPr>
            </a:lvl4pPr>
            <a:lvl5pPr lvl="4" rtl="0">
              <a:spcBef>
                <a:spcPts val="0"/>
              </a:spcBef>
              <a:spcAft>
                <a:spcPts val="0"/>
              </a:spcAft>
              <a:buClr>
                <a:srgbClr val="5FCFD8"/>
              </a:buClr>
              <a:buSzPts val="2800"/>
              <a:buNone/>
              <a:defRPr sz="2800">
                <a:solidFill>
                  <a:srgbClr val="5FCFD8"/>
                </a:solidFill>
              </a:defRPr>
            </a:lvl5pPr>
            <a:lvl6pPr lvl="5" rtl="0">
              <a:spcBef>
                <a:spcPts val="0"/>
              </a:spcBef>
              <a:spcAft>
                <a:spcPts val="0"/>
              </a:spcAft>
              <a:buClr>
                <a:srgbClr val="5FCFD8"/>
              </a:buClr>
              <a:buSzPts val="2800"/>
              <a:buNone/>
              <a:defRPr sz="2800">
                <a:solidFill>
                  <a:srgbClr val="5FCFD8"/>
                </a:solidFill>
              </a:defRPr>
            </a:lvl6pPr>
            <a:lvl7pPr lvl="6" rtl="0">
              <a:spcBef>
                <a:spcPts val="0"/>
              </a:spcBef>
              <a:spcAft>
                <a:spcPts val="0"/>
              </a:spcAft>
              <a:buClr>
                <a:srgbClr val="5FCFD8"/>
              </a:buClr>
              <a:buSzPts val="2800"/>
              <a:buNone/>
              <a:defRPr sz="2800">
                <a:solidFill>
                  <a:srgbClr val="5FCFD8"/>
                </a:solidFill>
              </a:defRPr>
            </a:lvl7pPr>
            <a:lvl8pPr lvl="7" rtl="0">
              <a:spcBef>
                <a:spcPts val="0"/>
              </a:spcBef>
              <a:spcAft>
                <a:spcPts val="0"/>
              </a:spcAft>
              <a:buClr>
                <a:srgbClr val="5FCFD8"/>
              </a:buClr>
              <a:buSzPts val="2800"/>
              <a:buNone/>
              <a:defRPr sz="2800">
                <a:solidFill>
                  <a:srgbClr val="5FCFD8"/>
                </a:solidFill>
              </a:defRPr>
            </a:lvl8pPr>
            <a:lvl9pPr lvl="8" rtl="0">
              <a:spcBef>
                <a:spcPts val="0"/>
              </a:spcBef>
              <a:spcAft>
                <a:spcPts val="0"/>
              </a:spcAft>
              <a:buClr>
                <a:srgbClr val="5FCFD8"/>
              </a:buClr>
              <a:buSzPts val="2800"/>
              <a:buNone/>
              <a:defRPr sz="2800">
                <a:solidFill>
                  <a:srgbClr val="5FCFD8"/>
                </a:solidFill>
              </a:defRPr>
            </a:lvl9pPr>
          </a:lstStyle>
          <a:p>
            <a:endParaRPr/>
          </a:p>
        </p:txBody>
      </p:sp>
      <p:sp>
        <p:nvSpPr>
          <p:cNvPr id="7" name="Google Shape;7;p1"/>
          <p:cNvSpPr txBox="1">
            <a:spLocks noGrp="1"/>
          </p:cNvSpPr>
          <p:nvPr>
            <p:ph type="body" idx="1"/>
          </p:nvPr>
        </p:nvSpPr>
        <p:spPr>
          <a:xfrm>
            <a:off x="311700" y="107082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1pPr>
            <a:lvl2pPr marL="914400" lvl="1" indent="-317500" rtl="0">
              <a:lnSpc>
                <a:spcPct val="100000"/>
              </a:lnSpc>
              <a:spcBef>
                <a:spcPts val="1400"/>
              </a:spcBef>
              <a:spcAft>
                <a:spcPts val="0"/>
              </a:spcAft>
              <a:buClr>
                <a:srgbClr val="666666"/>
              </a:buClr>
              <a:buSzPts val="1400"/>
              <a:buFont typeface="Helvetica Neue"/>
              <a:buChar char="○"/>
              <a:defRPr>
                <a:solidFill>
                  <a:srgbClr val="666666"/>
                </a:solidFill>
                <a:latin typeface="Helvetica Neue"/>
                <a:ea typeface="Helvetica Neue"/>
                <a:cs typeface="Helvetica Neue"/>
                <a:sym typeface="Helvetica Neue"/>
              </a:defRPr>
            </a:lvl2pPr>
            <a:lvl3pPr marL="1371600" lvl="2" indent="-317500" rtl="0">
              <a:lnSpc>
                <a:spcPct val="100000"/>
              </a:lnSpc>
              <a:spcBef>
                <a:spcPts val="1400"/>
              </a:spcBef>
              <a:spcAft>
                <a:spcPts val="0"/>
              </a:spcAft>
              <a:buClr>
                <a:srgbClr val="666666"/>
              </a:buClr>
              <a:buSzPts val="1400"/>
              <a:buFont typeface="Helvetica Neue"/>
              <a:buChar char="■"/>
              <a:defRPr>
                <a:solidFill>
                  <a:srgbClr val="666666"/>
                </a:solidFill>
                <a:latin typeface="Helvetica Neue"/>
                <a:ea typeface="Helvetica Neue"/>
                <a:cs typeface="Helvetica Neue"/>
                <a:sym typeface="Helvetica Neue"/>
              </a:defRPr>
            </a:lvl3pPr>
            <a:lvl4pPr marL="1828800" lvl="3" indent="-317500" rtl="0">
              <a:lnSpc>
                <a:spcPct val="100000"/>
              </a:lnSpc>
              <a:spcBef>
                <a:spcPts val="1400"/>
              </a:spcBef>
              <a:spcAft>
                <a:spcPts val="0"/>
              </a:spcAft>
              <a:buClr>
                <a:srgbClr val="666666"/>
              </a:buClr>
              <a:buSzPts val="1400"/>
              <a:buFont typeface="Helvetica Neue"/>
              <a:buChar char="●"/>
              <a:defRPr>
                <a:solidFill>
                  <a:srgbClr val="666666"/>
                </a:solidFill>
                <a:latin typeface="Helvetica Neue"/>
                <a:ea typeface="Helvetica Neue"/>
                <a:cs typeface="Helvetica Neue"/>
                <a:sym typeface="Helvetica Neue"/>
              </a:defRPr>
            </a:lvl4pPr>
            <a:lvl5pPr marL="2286000" lvl="4" indent="-317500" rtl="0">
              <a:lnSpc>
                <a:spcPct val="100000"/>
              </a:lnSpc>
              <a:spcBef>
                <a:spcPts val="1400"/>
              </a:spcBef>
              <a:spcAft>
                <a:spcPts val="0"/>
              </a:spcAft>
              <a:buClr>
                <a:srgbClr val="666666"/>
              </a:buClr>
              <a:buSzPts val="1400"/>
              <a:buFont typeface="Helvetica Neue"/>
              <a:buChar char="○"/>
              <a:defRPr>
                <a:solidFill>
                  <a:srgbClr val="666666"/>
                </a:solidFill>
                <a:latin typeface="Helvetica Neue"/>
                <a:ea typeface="Helvetica Neue"/>
                <a:cs typeface="Helvetica Neue"/>
                <a:sym typeface="Helvetica Neue"/>
              </a:defRPr>
            </a:lvl5pPr>
            <a:lvl6pPr marL="2743200" lvl="5" indent="-317500" rtl="0">
              <a:lnSpc>
                <a:spcPct val="100000"/>
              </a:lnSpc>
              <a:spcBef>
                <a:spcPts val="1400"/>
              </a:spcBef>
              <a:spcAft>
                <a:spcPts val="0"/>
              </a:spcAft>
              <a:buClr>
                <a:srgbClr val="666666"/>
              </a:buClr>
              <a:buSzPts val="1400"/>
              <a:buFont typeface="Helvetica Neue"/>
              <a:buChar char="■"/>
              <a:defRPr>
                <a:solidFill>
                  <a:srgbClr val="666666"/>
                </a:solidFill>
                <a:latin typeface="Helvetica Neue"/>
                <a:ea typeface="Helvetica Neue"/>
                <a:cs typeface="Helvetica Neue"/>
                <a:sym typeface="Helvetica Neue"/>
              </a:defRPr>
            </a:lvl6pPr>
            <a:lvl7pPr marL="3200400" lvl="6" indent="-317500" rtl="0">
              <a:lnSpc>
                <a:spcPct val="100000"/>
              </a:lnSpc>
              <a:spcBef>
                <a:spcPts val="1400"/>
              </a:spcBef>
              <a:spcAft>
                <a:spcPts val="0"/>
              </a:spcAft>
              <a:buClr>
                <a:srgbClr val="666666"/>
              </a:buClr>
              <a:buSzPts val="1400"/>
              <a:buFont typeface="Helvetica Neue"/>
              <a:buChar char="●"/>
              <a:defRPr>
                <a:solidFill>
                  <a:srgbClr val="666666"/>
                </a:solidFill>
                <a:latin typeface="Helvetica Neue"/>
                <a:ea typeface="Helvetica Neue"/>
                <a:cs typeface="Helvetica Neue"/>
                <a:sym typeface="Helvetica Neue"/>
              </a:defRPr>
            </a:lvl7pPr>
            <a:lvl8pPr marL="3657600" lvl="7" indent="-317500" rtl="0">
              <a:lnSpc>
                <a:spcPct val="100000"/>
              </a:lnSpc>
              <a:spcBef>
                <a:spcPts val="1400"/>
              </a:spcBef>
              <a:spcAft>
                <a:spcPts val="0"/>
              </a:spcAft>
              <a:buClr>
                <a:srgbClr val="666666"/>
              </a:buClr>
              <a:buSzPts val="1400"/>
              <a:buFont typeface="Helvetica Neue"/>
              <a:buChar char="○"/>
              <a:defRPr>
                <a:solidFill>
                  <a:srgbClr val="666666"/>
                </a:solidFill>
                <a:latin typeface="Helvetica Neue"/>
                <a:ea typeface="Helvetica Neue"/>
                <a:cs typeface="Helvetica Neue"/>
                <a:sym typeface="Helvetica Neue"/>
              </a:defRPr>
            </a:lvl8pPr>
            <a:lvl9pPr marL="4114800" lvl="8" indent="-317500" rtl="0">
              <a:lnSpc>
                <a:spcPct val="100000"/>
              </a:lnSpc>
              <a:spcBef>
                <a:spcPts val="1400"/>
              </a:spcBef>
              <a:spcAft>
                <a:spcPts val="1400"/>
              </a:spcAft>
              <a:buClr>
                <a:srgbClr val="666666"/>
              </a:buClr>
              <a:buSzPts val="1400"/>
              <a:buFont typeface="Helvetica Neue"/>
              <a:buChar char="■"/>
              <a:defRPr>
                <a:solidFill>
                  <a:srgbClr val="666666"/>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exploit-db.com/exploits/44941" TargetMode="External"/><Relationship Id="rId2" Type="http://schemas.openxmlformats.org/officeDocument/2006/relationships/hyperlink" Target="https://nvd.nist.gov/vuln/detail/CVE-2018-9948" TargetMode="Externa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hybrid-analysis.com/" TargetMode="External"/><Relationship Id="rId2" Type="http://schemas.openxmlformats.org/officeDocument/2006/relationships/hyperlink" Target="https://any.run/" TargetMode="Externa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hyperlink" Target="http://didierstevens.com/files/software/pdf-parser_V0_6_4.zip"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VirusTotal/yara" TargetMode="External"/><Relationship Id="rId3" Type="http://schemas.openxmlformats.org/officeDocument/2006/relationships/hyperlink" Target="https://en.wikipedia.org/wiki/List_of_file_signatures" TargetMode="External"/><Relationship Id="rId7" Type="http://schemas.openxmlformats.org/officeDocument/2006/relationships/hyperlink" Target="http://binvis.io/#/"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github.com/0xCyberY/CVE-T4PDF#List-of-CVEs" TargetMode="External"/><Relationship Id="rId5" Type="http://schemas.openxmlformats.org/officeDocument/2006/relationships/hyperlink" Target="https://speakerdeck.com/ange/lets-write-a-pdf-file" TargetMode="External"/><Relationship Id="rId4" Type="http://schemas.openxmlformats.org/officeDocument/2006/relationships/hyperlink" Target="https://raw.githubusercontent.com/zbetcheckin/PDF_analysis/master/pdf_ange_albertini.png" TargetMode="Externa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hyperlink" Target="https://attack.mitre.org/techniques/T1204/002/" TargetMode="External"/><Relationship Id="rId7"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idx="4294967295"/>
          </p:nvPr>
        </p:nvSpPr>
        <p:spPr>
          <a:xfrm>
            <a:off x="427575" y="3842570"/>
            <a:ext cx="5893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aseline="30000" dirty="0">
                <a:latin typeface="Helvetica Neue Light"/>
                <a:ea typeface="Helvetica Neue Light"/>
                <a:cs typeface="Helvetica Neue Light"/>
                <a:sym typeface="Helvetica Neue Light"/>
              </a:rPr>
              <a:t>www.nabdsolutions.com</a:t>
            </a:r>
            <a:endParaRPr sz="3200" baseline="30000" dirty="0">
              <a:latin typeface="Helvetica Neue Light"/>
              <a:ea typeface="Helvetica Neue Light"/>
              <a:cs typeface="Helvetica Neue Light"/>
              <a:sym typeface="Helvetica Neue Light"/>
            </a:endParaRPr>
          </a:p>
        </p:txBody>
      </p:sp>
      <p:pic>
        <p:nvPicPr>
          <p:cNvPr id="3" name="Picture 2">
            <a:extLst>
              <a:ext uri="{FF2B5EF4-FFF2-40B4-BE49-F238E27FC236}">
                <a16:creationId xmlns:a16="http://schemas.microsoft.com/office/drawing/2014/main" id="{8F366C68-789A-0DD0-AF8A-B083092ED8B6}"/>
              </a:ext>
            </a:extLst>
          </p:cNvPr>
          <p:cNvPicPr>
            <a:picLocks noChangeAspect="1"/>
          </p:cNvPicPr>
          <p:nvPr/>
        </p:nvPicPr>
        <p:blipFill>
          <a:blip r:embed="rId4"/>
          <a:stretch>
            <a:fillRect/>
          </a:stretch>
        </p:blipFill>
        <p:spPr>
          <a:xfrm>
            <a:off x="-676685" y="433220"/>
            <a:ext cx="6148493" cy="38111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7D971-6DC6-80F6-BF40-5346629ABD61}"/>
              </a:ext>
            </a:extLst>
          </p:cNvPr>
          <p:cNvSpPr>
            <a:spLocks noGrp="1"/>
          </p:cNvSpPr>
          <p:nvPr>
            <p:ph type="title"/>
          </p:nvPr>
        </p:nvSpPr>
        <p:spPr/>
        <p:txBody>
          <a:bodyPr/>
          <a:lstStyle/>
          <a:p>
            <a:r>
              <a:rPr lang="en-US" dirty="0"/>
              <a:t>What might be new – PDF Format </a:t>
            </a:r>
          </a:p>
        </p:txBody>
      </p:sp>
      <p:sp>
        <p:nvSpPr>
          <p:cNvPr id="3" name="Text Placeholder 2">
            <a:extLst>
              <a:ext uri="{FF2B5EF4-FFF2-40B4-BE49-F238E27FC236}">
                <a16:creationId xmlns:a16="http://schemas.microsoft.com/office/drawing/2014/main" id="{65425FAA-A849-1B05-B839-A3EB7B70FD3A}"/>
              </a:ext>
            </a:extLst>
          </p:cNvPr>
          <p:cNvSpPr>
            <a:spLocks noGrp="1"/>
          </p:cNvSpPr>
          <p:nvPr>
            <p:ph type="body" idx="1"/>
          </p:nvPr>
        </p:nvSpPr>
        <p:spPr/>
        <p:txBody>
          <a:bodyPr/>
          <a:lstStyle/>
          <a:p>
            <a:r>
              <a:rPr lang="en-US" b="1" dirty="0"/>
              <a:t>Text Based Structure , PDF files usually contain non-ASCII data </a:t>
            </a:r>
          </a:p>
          <a:p>
            <a:pPr marL="114300" indent="0">
              <a:buNone/>
            </a:pPr>
            <a:endParaRPr lang="en-US" dirty="0"/>
          </a:p>
          <a:p>
            <a:r>
              <a:rPr lang="en-US" b="1" dirty="0"/>
              <a:t>Uses stream to store the data and hierarchal structure </a:t>
            </a:r>
          </a:p>
          <a:p>
            <a:endParaRPr lang="en-US" dirty="0"/>
          </a:p>
          <a:p>
            <a:r>
              <a:rPr lang="en-US" b="1" dirty="0"/>
              <a:t>4 Main Parts :</a:t>
            </a:r>
          </a:p>
          <a:p>
            <a:pPr marL="574675" indent="-52388">
              <a:lnSpc>
                <a:spcPct val="150000"/>
              </a:lnSpc>
              <a:buFont typeface="+mj-lt"/>
              <a:buAutoNum type="arabicPeriod"/>
            </a:pPr>
            <a:r>
              <a:rPr lang="en-US" dirty="0"/>
              <a:t>Header ( Signature , identifier of a PDF file </a:t>
            </a:r>
            <a:r>
              <a:rPr lang="en-US" dirty="0">
                <a:solidFill>
                  <a:srgbClr val="FF0000"/>
                </a:solidFill>
              </a:rPr>
              <a:t>%PDF-</a:t>
            </a:r>
            <a:r>
              <a:rPr lang="en-US" dirty="0"/>
              <a:t> ) </a:t>
            </a:r>
          </a:p>
          <a:p>
            <a:pPr marL="574675" indent="-52388">
              <a:lnSpc>
                <a:spcPct val="150000"/>
              </a:lnSpc>
              <a:buFont typeface="+mj-lt"/>
              <a:buAutoNum type="arabicPeriod"/>
            </a:pPr>
            <a:r>
              <a:rPr lang="en-US" dirty="0"/>
              <a:t>The Body </a:t>
            </a:r>
          </a:p>
          <a:p>
            <a:pPr marL="574675" indent="-52388">
              <a:lnSpc>
                <a:spcPct val="150000"/>
              </a:lnSpc>
              <a:buFont typeface="+mj-lt"/>
              <a:buAutoNum type="arabicPeriod"/>
            </a:pPr>
            <a:r>
              <a:rPr lang="en-US" dirty="0"/>
              <a:t>Cross Reference table </a:t>
            </a:r>
          </a:p>
          <a:p>
            <a:pPr marL="574675" indent="-52388">
              <a:lnSpc>
                <a:spcPct val="150000"/>
              </a:lnSpc>
              <a:buFont typeface="+mj-lt"/>
              <a:buAutoNum type="arabicPeriod"/>
            </a:pPr>
            <a:r>
              <a:rPr lang="en-US" dirty="0"/>
              <a:t>Trailer </a:t>
            </a:r>
          </a:p>
          <a:p>
            <a:pPr>
              <a:buFont typeface="+mj-lt"/>
              <a:buAutoNum type="arabicPeriod"/>
            </a:pPr>
            <a:endParaRPr lang="en-US" dirty="0"/>
          </a:p>
          <a:p>
            <a:pPr marL="114300" indent="0">
              <a:buNone/>
            </a:pPr>
            <a:endParaRPr lang="en-US" dirty="0"/>
          </a:p>
        </p:txBody>
      </p:sp>
      <p:pic>
        <p:nvPicPr>
          <p:cNvPr id="6" name="Picture 5">
            <a:extLst>
              <a:ext uri="{FF2B5EF4-FFF2-40B4-BE49-F238E27FC236}">
                <a16:creationId xmlns:a16="http://schemas.microsoft.com/office/drawing/2014/main" id="{337B8463-714C-316D-0BEE-4DBD9BEF1E37}"/>
              </a:ext>
            </a:extLst>
          </p:cNvPr>
          <p:cNvPicPr>
            <a:picLocks noChangeAspect="1"/>
          </p:cNvPicPr>
          <p:nvPr/>
        </p:nvPicPr>
        <p:blipFill>
          <a:blip r:embed="rId3"/>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391542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9DAD-3516-3FB5-F068-8DA1176146EC}"/>
              </a:ext>
            </a:extLst>
          </p:cNvPr>
          <p:cNvSpPr>
            <a:spLocks noGrp="1"/>
          </p:cNvSpPr>
          <p:nvPr>
            <p:ph type="title"/>
          </p:nvPr>
        </p:nvSpPr>
        <p:spPr/>
        <p:txBody>
          <a:bodyPr/>
          <a:lstStyle/>
          <a:p>
            <a:r>
              <a:rPr lang="en-US" sz="2400" b="1" dirty="0"/>
              <a:t>The Body </a:t>
            </a:r>
            <a:br>
              <a:rPr lang="en-US" sz="2400" b="1" dirty="0"/>
            </a:br>
            <a:endParaRPr lang="en-US" sz="2400" b="1" dirty="0"/>
          </a:p>
        </p:txBody>
      </p:sp>
      <p:sp>
        <p:nvSpPr>
          <p:cNvPr id="3" name="Text Placeholder 2">
            <a:extLst>
              <a:ext uri="{FF2B5EF4-FFF2-40B4-BE49-F238E27FC236}">
                <a16:creationId xmlns:a16="http://schemas.microsoft.com/office/drawing/2014/main" id="{0F850483-398D-8D55-A5E5-2EFAAB7ACB8B}"/>
              </a:ext>
            </a:extLst>
          </p:cNvPr>
          <p:cNvSpPr>
            <a:spLocks noGrp="1"/>
          </p:cNvSpPr>
          <p:nvPr>
            <p:ph type="body" idx="1"/>
          </p:nvPr>
        </p:nvSpPr>
        <p:spPr>
          <a:xfrm>
            <a:off x="311700" y="561026"/>
            <a:ext cx="8520600" cy="3416400"/>
          </a:xfrm>
        </p:spPr>
        <p:txBody>
          <a:bodyPr/>
          <a:lstStyle/>
          <a:p>
            <a:endParaRPr lang="en-US" dirty="0"/>
          </a:p>
          <a:p>
            <a:pPr>
              <a:lnSpc>
                <a:spcPct val="150000"/>
              </a:lnSpc>
            </a:pPr>
            <a:r>
              <a:rPr lang="en-US" b="1" dirty="0"/>
              <a:t>streams</a:t>
            </a:r>
            <a:r>
              <a:rPr lang="en-US" dirty="0"/>
              <a:t> : enclosed between (stream...</a:t>
            </a:r>
            <a:r>
              <a:rPr lang="en-US" dirty="0" err="1"/>
              <a:t>endstream</a:t>
            </a:r>
            <a:r>
              <a:rPr lang="en-US" dirty="0"/>
              <a:t>)</a:t>
            </a:r>
          </a:p>
          <a:p>
            <a:pPr>
              <a:lnSpc>
                <a:spcPct val="150000"/>
              </a:lnSpc>
            </a:pPr>
            <a:r>
              <a:rPr lang="en-US" b="1" dirty="0"/>
              <a:t>Arrays :</a:t>
            </a:r>
            <a:r>
              <a:rPr lang="en-US" dirty="0"/>
              <a:t> enclosed with square brackets([..])</a:t>
            </a:r>
          </a:p>
          <a:p>
            <a:pPr>
              <a:lnSpc>
                <a:spcPct val="150000"/>
              </a:lnSpc>
            </a:pPr>
            <a:r>
              <a:rPr lang="en-US" b="1" dirty="0"/>
              <a:t>Dictionaries :</a:t>
            </a:r>
            <a:r>
              <a:rPr lang="en-US" dirty="0"/>
              <a:t> indexed by names enclosed within double angle brackets &lt;&lt;...&gt;&gt;</a:t>
            </a:r>
          </a:p>
          <a:p>
            <a:pPr>
              <a:lnSpc>
                <a:spcPct val="150000"/>
              </a:lnSpc>
            </a:pPr>
            <a:r>
              <a:rPr lang="en-US" b="1" dirty="0"/>
              <a:t>Names :</a:t>
            </a:r>
            <a:r>
              <a:rPr lang="en-US" dirty="0"/>
              <a:t> starting with a forward slash / </a:t>
            </a:r>
          </a:p>
          <a:p>
            <a:pPr>
              <a:lnSpc>
                <a:spcPct val="150000"/>
              </a:lnSpc>
            </a:pPr>
            <a:r>
              <a:rPr lang="en-US" b="1" dirty="0"/>
              <a:t>Strings</a:t>
            </a:r>
            <a:r>
              <a:rPr lang="en-US" dirty="0"/>
              <a:t> : enclosed within parentheses(()) or as hex within single brackets&lt;&gt;</a:t>
            </a:r>
          </a:p>
          <a:p>
            <a:pPr>
              <a:lnSpc>
                <a:spcPct val="150000"/>
              </a:lnSpc>
            </a:pPr>
            <a:r>
              <a:rPr lang="en-US" b="1" dirty="0"/>
              <a:t>objects :</a:t>
            </a:r>
            <a:r>
              <a:rPr lang="en-US" dirty="0"/>
              <a:t> top level object (1 0 obj...end obj)</a:t>
            </a:r>
          </a:p>
          <a:p>
            <a:pPr marL="114300" indent="0">
              <a:lnSpc>
                <a:spcPct val="150000"/>
              </a:lnSpc>
              <a:buNone/>
            </a:pPr>
            <a:r>
              <a:rPr lang="en-US" dirty="0"/>
              <a:t>                   - Reference another object (5 0 R)</a:t>
            </a:r>
          </a:p>
        </p:txBody>
      </p:sp>
      <p:pic>
        <p:nvPicPr>
          <p:cNvPr id="4" name="Picture 3">
            <a:extLst>
              <a:ext uri="{FF2B5EF4-FFF2-40B4-BE49-F238E27FC236}">
                <a16:creationId xmlns:a16="http://schemas.microsoft.com/office/drawing/2014/main" id="{6BDD3D3A-49C3-8937-066B-19B0CD2C86C6}"/>
              </a:ext>
            </a:extLst>
          </p:cNvPr>
          <p:cNvPicPr>
            <a:picLocks noChangeAspect="1"/>
          </p:cNvPicPr>
          <p:nvPr/>
        </p:nvPicPr>
        <p:blipFill>
          <a:blip r:embed="rId2"/>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106282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EC40D1-B933-F862-3B0A-9ECF7841D65E}"/>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2962747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D13F-F1B0-2207-DF82-C4AE2721B58E}"/>
              </a:ext>
            </a:extLst>
          </p:cNvPr>
          <p:cNvSpPr>
            <a:spLocks noGrp="1"/>
          </p:cNvSpPr>
          <p:nvPr>
            <p:ph type="title"/>
          </p:nvPr>
        </p:nvSpPr>
        <p:spPr/>
        <p:txBody>
          <a:bodyPr/>
          <a:lstStyle/>
          <a:p>
            <a:r>
              <a:rPr lang="en-US" sz="2800" b="1" dirty="0"/>
              <a:t>STRUCTURE OF PDF FILE </a:t>
            </a:r>
          </a:p>
        </p:txBody>
      </p:sp>
      <p:sp>
        <p:nvSpPr>
          <p:cNvPr id="5" name="Google Shape;279;p21">
            <a:extLst>
              <a:ext uri="{FF2B5EF4-FFF2-40B4-BE49-F238E27FC236}">
                <a16:creationId xmlns:a16="http://schemas.microsoft.com/office/drawing/2014/main" id="{71B1E549-2FB8-2E22-332E-EE1D5BF47427}"/>
              </a:ext>
            </a:extLst>
          </p:cNvPr>
          <p:cNvSpPr txBox="1">
            <a:spLocks/>
          </p:cNvSpPr>
          <p:nvPr/>
        </p:nvSpPr>
        <p:spPr>
          <a:xfrm>
            <a:off x="311700" y="1140070"/>
            <a:ext cx="5651500" cy="32115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90000"/>
              </a:lnSpc>
              <a:buClr>
                <a:schemeClr val="dk1"/>
              </a:buClr>
              <a:buSzPts val="2400"/>
              <a:buFont typeface="Arial"/>
              <a:buChar char="•"/>
            </a:pPr>
            <a:r>
              <a:rPr lang="en-US" sz="2000" b="1" dirty="0">
                <a:solidFill>
                  <a:schemeClr val="dk1"/>
                </a:solidFill>
                <a:latin typeface="Times New Roman"/>
                <a:ea typeface="Times New Roman"/>
                <a:cs typeface="Times New Roman"/>
                <a:sym typeface="Times New Roman"/>
              </a:rPr>
              <a:t>A PDF file consist of a collection of objects </a:t>
            </a:r>
            <a:endParaRPr lang="en-US" sz="1200" dirty="0"/>
          </a:p>
          <a:p>
            <a:pPr>
              <a:lnSpc>
                <a:spcPct val="90000"/>
              </a:lnSpc>
              <a:spcBef>
                <a:spcPts val="1000"/>
              </a:spcBef>
              <a:buClr>
                <a:srgbClr val="065283"/>
              </a:buClr>
              <a:buSzPts val="2400"/>
              <a:buFont typeface="Trebuchet MS"/>
              <a:buNone/>
            </a:pPr>
            <a:endParaRPr lang="en-US" sz="2000" b="1" dirty="0">
              <a:solidFill>
                <a:schemeClr val="dk1"/>
              </a:solidFill>
              <a:latin typeface="Times New Roman"/>
              <a:ea typeface="Times New Roman"/>
              <a:cs typeface="Times New Roman"/>
              <a:sym typeface="Times New Roman"/>
            </a:endParaRPr>
          </a:p>
          <a:p>
            <a:pPr marL="342900" indent="-342900">
              <a:lnSpc>
                <a:spcPct val="90000"/>
              </a:lnSpc>
              <a:spcBef>
                <a:spcPts val="1000"/>
              </a:spcBef>
              <a:buClr>
                <a:schemeClr val="dk1"/>
              </a:buClr>
              <a:buSzPts val="2400"/>
              <a:buFont typeface="Arial"/>
              <a:buChar char="•"/>
            </a:pPr>
            <a:r>
              <a:rPr lang="en-US" sz="2000" b="1" dirty="0">
                <a:solidFill>
                  <a:schemeClr val="dk1"/>
                </a:solidFill>
                <a:latin typeface="Times New Roman"/>
                <a:ea typeface="Times New Roman"/>
                <a:cs typeface="Times New Roman"/>
                <a:sym typeface="Times New Roman"/>
              </a:rPr>
              <a:t>A PDF files starts with %PDF-1.x and ends with %%EOF</a:t>
            </a:r>
            <a:endParaRPr lang="en-US" sz="1200" dirty="0"/>
          </a:p>
          <a:p>
            <a:pPr marL="342900" indent="-342900">
              <a:lnSpc>
                <a:spcPct val="90000"/>
              </a:lnSpc>
              <a:spcBef>
                <a:spcPts val="1000"/>
              </a:spcBef>
              <a:buClr>
                <a:schemeClr val="dk1"/>
              </a:buClr>
              <a:buSzPts val="2400"/>
              <a:buFont typeface="Arial"/>
              <a:buChar char="•"/>
            </a:pPr>
            <a:r>
              <a:rPr lang="en-US" sz="2000" b="1" dirty="0">
                <a:solidFill>
                  <a:schemeClr val="dk1"/>
                </a:solidFill>
                <a:latin typeface="Times New Roman"/>
                <a:ea typeface="Times New Roman"/>
                <a:cs typeface="Times New Roman"/>
                <a:sym typeface="Times New Roman"/>
              </a:rPr>
              <a:t>you can use software to change the content of a PDF document: change a stream, add objects</a:t>
            </a:r>
          </a:p>
        </p:txBody>
      </p:sp>
      <p:pic>
        <p:nvPicPr>
          <p:cNvPr id="7" name="Google Shape;282;p21">
            <a:extLst>
              <a:ext uri="{FF2B5EF4-FFF2-40B4-BE49-F238E27FC236}">
                <a16:creationId xmlns:a16="http://schemas.microsoft.com/office/drawing/2014/main" id="{B128B555-5C4A-7F27-0B9A-31B5A5AD3FBE}"/>
              </a:ext>
            </a:extLst>
          </p:cNvPr>
          <p:cNvPicPr preferRelativeResize="0"/>
          <p:nvPr/>
        </p:nvPicPr>
        <p:blipFill rotWithShape="1">
          <a:blip r:embed="rId3">
            <a:alphaModFix/>
          </a:blip>
          <a:srcRect/>
          <a:stretch/>
        </p:blipFill>
        <p:spPr>
          <a:xfrm>
            <a:off x="5679440" y="731375"/>
            <a:ext cx="3281680" cy="3548245"/>
          </a:xfrm>
          <a:prstGeom prst="rect">
            <a:avLst/>
          </a:prstGeom>
          <a:noFill/>
          <a:ln>
            <a:noFill/>
          </a:ln>
        </p:spPr>
      </p:pic>
    </p:spTree>
    <p:extLst>
      <p:ext uri="{BB962C8B-B14F-4D97-AF65-F5344CB8AC3E}">
        <p14:creationId xmlns:p14="http://schemas.microsoft.com/office/powerpoint/2010/main" val="14458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631B-0682-0002-BF61-B77D4FE937DF}"/>
              </a:ext>
            </a:extLst>
          </p:cNvPr>
          <p:cNvSpPr>
            <a:spLocks noGrp="1"/>
          </p:cNvSpPr>
          <p:nvPr>
            <p:ph type="title"/>
          </p:nvPr>
        </p:nvSpPr>
        <p:spPr>
          <a:xfrm>
            <a:off x="311700" y="292625"/>
            <a:ext cx="8520600" cy="572700"/>
          </a:xfrm>
        </p:spPr>
        <p:txBody>
          <a:bodyPr/>
          <a:lstStyle/>
          <a:p>
            <a:r>
              <a:rPr lang="en-US" sz="2800" b="1" dirty="0"/>
              <a:t>Attack Vectors &amp; Techniques </a:t>
            </a:r>
            <a:br>
              <a:rPr lang="en-US" sz="2800" b="1" dirty="0"/>
            </a:br>
            <a:endParaRPr lang="en-US" sz="2800" b="1" dirty="0"/>
          </a:p>
        </p:txBody>
      </p:sp>
      <p:sp>
        <p:nvSpPr>
          <p:cNvPr id="3" name="Text Placeholder 2">
            <a:extLst>
              <a:ext uri="{FF2B5EF4-FFF2-40B4-BE49-F238E27FC236}">
                <a16:creationId xmlns:a16="http://schemas.microsoft.com/office/drawing/2014/main" id="{3EAC729E-71E9-2D6C-7E01-B617694EBC06}"/>
              </a:ext>
            </a:extLst>
          </p:cNvPr>
          <p:cNvSpPr>
            <a:spLocks noGrp="1"/>
          </p:cNvSpPr>
          <p:nvPr>
            <p:ph type="body" idx="1"/>
          </p:nvPr>
        </p:nvSpPr>
        <p:spPr>
          <a:xfrm>
            <a:off x="311700" y="745704"/>
            <a:ext cx="8520600" cy="3856775"/>
          </a:xfrm>
        </p:spPr>
        <p:txBody>
          <a:bodyPr/>
          <a:lstStyle/>
          <a:p>
            <a:endParaRPr lang="en-US" dirty="0"/>
          </a:p>
          <a:p>
            <a:pPr>
              <a:buFont typeface="Wingdings" panose="05000000000000000000" pitchFamily="2" charset="2"/>
              <a:buChar char="q"/>
            </a:pPr>
            <a:r>
              <a:rPr lang="en-US" sz="2400" b="1" dirty="0">
                <a:solidFill>
                  <a:schemeClr val="tx1"/>
                </a:solidFill>
              </a:rPr>
              <a:t>Phishing attacks </a:t>
            </a:r>
          </a:p>
          <a:p>
            <a:r>
              <a:rPr lang="en-US" dirty="0"/>
              <a:t>Credentials stealing </a:t>
            </a:r>
          </a:p>
          <a:p>
            <a:r>
              <a:rPr lang="en-US" dirty="0"/>
              <a:t>Installing backdoors </a:t>
            </a:r>
          </a:p>
          <a:p>
            <a:r>
              <a:rPr lang="en-US" dirty="0"/>
              <a:t>Setting Persistence </a:t>
            </a:r>
          </a:p>
          <a:p>
            <a:endParaRPr lang="en-US" dirty="0"/>
          </a:p>
          <a:p>
            <a:pPr>
              <a:buFont typeface="Wingdings" panose="05000000000000000000" pitchFamily="2" charset="2"/>
              <a:buChar char="q"/>
            </a:pPr>
            <a:r>
              <a:rPr lang="en-US" sz="2400" b="1" dirty="0">
                <a:solidFill>
                  <a:schemeClr val="tx1"/>
                </a:solidFill>
              </a:rPr>
              <a:t>How ? </a:t>
            </a:r>
          </a:p>
          <a:p>
            <a:endParaRPr lang="en-US" dirty="0"/>
          </a:p>
          <a:p>
            <a:r>
              <a:rPr lang="en-US" dirty="0"/>
              <a:t>Link to Malicious sites </a:t>
            </a:r>
          </a:p>
          <a:p>
            <a:r>
              <a:rPr lang="en-US" dirty="0"/>
              <a:t>JavaScript </a:t>
            </a:r>
          </a:p>
          <a:p>
            <a:r>
              <a:rPr lang="en-US" dirty="0"/>
              <a:t>Exploit PDF Reader's Vulnerabilities </a:t>
            </a:r>
          </a:p>
          <a:p>
            <a:r>
              <a:rPr lang="en-US" dirty="0"/>
              <a:t>Embedded streams and files within the PDF</a:t>
            </a:r>
          </a:p>
        </p:txBody>
      </p:sp>
      <p:pic>
        <p:nvPicPr>
          <p:cNvPr id="5" name="Picture 4">
            <a:extLst>
              <a:ext uri="{FF2B5EF4-FFF2-40B4-BE49-F238E27FC236}">
                <a16:creationId xmlns:a16="http://schemas.microsoft.com/office/drawing/2014/main" id="{82D7A144-5408-63A8-CFC8-5D684F9E5552}"/>
              </a:ext>
            </a:extLst>
          </p:cNvPr>
          <p:cNvPicPr>
            <a:picLocks noChangeAspect="1"/>
          </p:cNvPicPr>
          <p:nvPr/>
        </p:nvPicPr>
        <p:blipFill>
          <a:blip r:embed="rId3"/>
          <a:stretch>
            <a:fillRect/>
          </a:stretch>
        </p:blipFill>
        <p:spPr>
          <a:xfrm>
            <a:off x="5111341" y="1155065"/>
            <a:ext cx="3377386" cy="2614295"/>
          </a:xfrm>
          <a:prstGeom prst="rect">
            <a:avLst/>
          </a:prstGeom>
        </p:spPr>
      </p:pic>
      <p:pic>
        <p:nvPicPr>
          <p:cNvPr id="6" name="Picture 5">
            <a:extLst>
              <a:ext uri="{FF2B5EF4-FFF2-40B4-BE49-F238E27FC236}">
                <a16:creationId xmlns:a16="http://schemas.microsoft.com/office/drawing/2014/main" id="{BB31D77C-78C9-417F-8D75-8DC851E4C818}"/>
              </a:ext>
            </a:extLst>
          </p:cNvPr>
          <p:cNvPicPr>
            <a:picLocks noChangeAspect="1"/>
          </p:cNvPicPr>
          <p:nvPr/>
        </p:nvPicPr>
        <p:blipFill>
          <a:blip r:embed="rId4"/>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178482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77E7-E691-6D90-0245-45684FA270F7}"/>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A9A6644-02FB-7855-78D9-6918D5D475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230E7C38-4E99-CDBF-5BF6-4DA677EFDA35}"/>
              </a:ext>
            </a:extLst>
          </p:cNvPr>
          <p:cNvPicPr>
            <a:picLocks noChangeAspect="1"/>
          </p:cNvPicPr>
          <p:nvPr/>
        </p:nvPicPr>
        <p:blipFill>
          <a:blip r:embed="rId3"/>
          <a:stretch>
            <a:fillRect/>
          </a:stretch>
        </p:blipFill>
        <p:spPr>
          <a:xfrm>
            <a:off x="0" y="-1"/>
            <a:ext cx="9144000" cy="5143501"/>
          </a:xfrm>
          <a:prstGeom prst="rect">
            <a:avLst/>
          </a:prstGeom>
        </p:spPr>
      </p:pic>
    </p:spTree>
    <p:extLst>
      <p:ext uri="{BB962C8B-B14F-4D97-AF65-F5344CB8AC3E}">
        <p14:creationId xmlns:p14="http://schemas.microsoft.com/office/powerpoint/2010/main" val="1230063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D2B8-AC6C-FFFB-CEFE-FD916AC0AA17}"/>
              </a:ext>
            </a:extLst>
          </p:cNvPr>
          <p:cNvSpPr>
            <a:spLocks noGrp="1"/>
          </p:cNvSpPr>
          <p:nvPr>
            <p:ph type="title"/>
          </p:nvPr>
        </p:nvSpPr>
        <p:spPr/>
        <p:txBody>
          <a:bodyPr/>
          <a:lstStyle/>
          <a:p>
            <a:r>
              <a:rPr lang="en-US" sz="3200" b="1" dirty="0"/>
              <a:t>Remote Code Execution – PDF (CVE)</a:t>
            </a:r>
          </a:p>
        </p:txBody>
      </p:sp>
      <p:sp>
        <p:nvSpPr>
          <p:cNvPr id="3" name="Text Placeholder 2">
            <a:extLst>
              <a:ext uri="{FF2B5EF4-FFF2-40B4-BE49-F238E27FC236}">
                <a16:creationId xmlns:a16="http://schemas.microsoft.com/office/drawing/2014/main" id="{63E33012-1646-7BD5-6C07-6B5FC6977E72}"/>
              </a:ext>
            </a:extLst>
          </p:cNvPr>
          <p:cNvSpPr>
            <a:spLocks noGrp="1"/>
          </p:cNvSpPr>
          <p:nvPr>
            <p:ph type="body" idx="1"/>
          </p:nvPr>
        </p:nvSpPr>
        <p:spPr/>
        <p:txBody>
          <a:bodyPr/>
          <a:lstStyle/>
          <a:p>
            <a:endParaRPr lang="en-US" dirty="0"/>
          </a:p>
          <a:p>
            <a:r>
              <a:rPr lang="en-US" sz="3200" b="0" i="0" u="sng" cap="all" dirty="0">
                <a:solidFill>
                  <a:srgbClr val="CA4F0C"/>
                </a:solidFill>
                <a:effectLst/>
                <a:latin typeface="Roboto" panose="02000000000000000000" pitchFamily="2" charset="0"/>
                <a:hlinkClick r:id="rId2"/>
              </a:rPr>
              <a:t>2018-9948</a:t>
            </a:r>
            <a:endParaRPr lang="en-US" sz="3200" b="0" i="0" u="sng" cap="all" dirty="0">
              <a:solidFill>
                <a:srgbClr val="CA4F0C"/>
              </a:solidFill>
              <a:effectLst/>
              <a:latin typeface="Roboto" panose="02000000000000000000" pitchFamily="2" charset="0"/>
            </a:endParaRPr>
          </a:p>
          <a:p>
            <a:r>
              <a:rPr lang="en-US" sz="1400" dirty="0">
                <a:hlinkClick r:id="rId3"/>
              </a:rPr>
              <a:t>https://www.exploit-db.com/exploits/44941</a:t>
            </a:r>
            <a:endParaRPr lang="en-US" sz="1400" dirty="0"/>
          </a:p>
          <a:p>
            <a:endParaRPr lang="en-US" sz="3200" dirty="0"/>
          </a:p>
          <a:p>
            <a:endParaRPr lang="en-US" sz="3200" dirty="0"/>
          </a:p>
        </p:txBody>
      </p:sp>
      <p:pic>
        <p:nvPicPr>
          <p:cNvPr id="5" name="Picture 4">
            <a:extLst>
              <a:ext uri="{FF2B5EF4-FFF2-40B4-BE49-F238E27FC236}">
                <a16:creationId xmlns:a16="http://schemas.microsoft.com/office/drawing/2014/main" id="{B2AB3D8C-C8B2-A186-5092-DDE937B849C6}"/>
              </a:ext>
            </a:extLst>
          </p:cNvPr>
          <p:cNvPicPr>
            <a:picLocks noChangeAspect="1"/>
          </p:cNvPicPr>
          <p:nvPr/>
        </p:nvPicPr>
        <p:blipFill>
          <a:blip r:embed="rId4"/>
          <a:stretch>
            <a:fillRect/>
          </a:stretch>
        </p:blipFill>
        <p:spPr>
          <a:xfrm>
            <a:off x="4654627" y="1469516"/>
            <a:ext cx="3991533" cy="2993650"/>
          </a:xfrm>
          <a:prstGeom prst="rect">
            <a:avLst/>
          </a:prstGeom>
        </p:spPr>
      </p:pic>
      <p:pic>
        <p:nvPicPr>
          <p:cNvPr id="6" name="Picture 5">
            <a:extLst>
              <a:ext uri="{FF2B5EF4-FFF2-40B4-BE49-F238E27FC236}">
                <a16:creationId xmlns:a16="http://schemas.microsoft.com/office/drawing/2014/main" id="{3C61CEE5-6D5D-DBFC-1CFE-FDE30DE22196}"/>
              </a:ext>
            </a:extLst>
          </p:cNvPr>
          <p:cNvPicPr>
            <a:picLocks noChangeAspect="1"/>
          </p:cNvPicPr>
          <p:nvPr/>
        </p:nvPicPr>
        <p:blipFill>
          <a:blip r:embed="rId5"/>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3850315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9034-2BF3-EA24-EAD8-9003BF9B5B8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00719BF-6C1F-68FC-8F90-5D7A21A6208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562F9E2-C840-C3F4-C70D-3041A7E557E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80229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E7DB-6DA0-9845-E056-82ACC45E3AF2}"/>
              </a:ext>
            </a:extLst>
          </p:cNvPr>
          <p:cNvSpPr>
            <a:spLocks noGrp="1"/>
          </p:cNvSpPr>
          <p:nvPr>
            <p:ph type="title"/>
          </p:nvPr>
        </p:nvSpPr>
        <p:spPr/>
        <p:txBody>
          <a:bodyPr/>
          <a:lstStyle/>
          <a:p>
            <a:r>
              <a:rPr lang="en-US" sz="3200" b="1" dirty="0"/>
              <a:t>Stealing Credentials </a:t>
            </a:r>
          </a:p>
        </p:txBody>
      </p:sp>
      <p:sp>
        <p:nvSpPr>
          <p:cNvPr id="3" name="Text Placeholder 2">
            <a:extLst>
              <a:ext uri="{FF2B5EF4-FFF2-40B4-BE49-F238E27FC236}">
                <a16:creationId xmlns:a16="http://schemas.microsoft.com/office/drawing/2014/main" id="{9C080968-B3D7-84D6-24EC-D14666500994}"/>
              </a:ext>
            </a:extLst>
          </p:cNvPr>
          <p:cNvSpPr>
            <a:spLocks noGrp="1"/>
          </p:cNvSpPr>
          <p:nvPr>
            <p:ph type="body" idx="1"/>
          </p:nvPr>
        </p:nvSpPr>
        <p:spPr/>
        <p:txBody>
          <a:bodyPr/>
          <a:lstStyle/>
          <a:p>
            <a:r>
              <a:rPr lang="en-US" dirty="0"/>
              <a:t>Example(1) : ebb5492584d29b3247b6138b866ddda2</a:t>
            </a:r>
          </a:p>
          <a:p>
            <a:r>
              <a:rPr lang="en-US" dirty="0"/>
              <a:t>Name: bank_statement.pdf</a:t>
            </a:r>
          </a:p>
          <a:p>
            <a:r>
              <a:rPr lang="en-US" dirty="0"/>
              <a:t>Techniques :</a:t>
            </a:r>
          </a:p>
          <a:p>
            <a:endParaRPr lang="en-US" dirty="0"/>
          </a:p>
          <a:p>
            <a:pPr indent="0">
              <a:buFont typeface="Wingdings" panose="05000000000000000000" pitchFamily="2" charset="2"/>
              <a:buChar char="q"/>
            </a:pPr>
            <a:r>
              <a:rPr lang="en-US" dirty="0"/>
              <a:t>Phishing - JavaScript (Stealing Credentials)</a:t>
            </a:r>
          </a:p>
          <a:p>
            <a:pPr indent="0">
              <a:buFont typeface="Wingdings" panose="05000000000000000000" pitchFamily="2" charset="2"/>
              <a:buChar char="q"/>
            </a:pPr>
            <a:endParaRPr lang="en-US" dirty="0"/>
          </a:p>
        </p:txBody>
      </p:sp>
      <p:pic>
        <p:nvPicPr>
          <p:cNvPr id="6" name="Picture 5">
            <a:extLst>
              <a:ext uri="{FF2B5EF4-FFF2-40B4-BE49-F238E27FC236}">
                <a16:creationId xmlns:a16="http://schemas.microsoft.com/office/drawing/2014/main" id="{66408126-4608-419E-ACAC-B0DB99218B9D}"/>
              </a:ext>
            </a:extLst>
          </p:cNvPr>
          <p:cNvPicPr>
            <a:picLocks noChangeAspect="1"/>
          </p:cNvPicPr>
          <p:nvPr/>
        </p:nvPicPr>
        <p:blipFill>
          <a:blip r:embed="rId2"/>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3977268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07E1-40A8-2D0D-EF8D-2E4C633C463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F68A043-A854-C020-6BAB-B231D204A133}"/>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77E828DD-5CA2-AACD-B139-63EF651F54A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514268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11700" y="445025"/>
            <a:ext cx="85206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Who AM I ? </a:t>
            </a:r>
            <a:r>
              <a:rPr lang="en" sz="3600" dirty="0">
                <a:sym typeface="Wingdings" panose="05000000000000000000" pitchFamily="2" charset="2"/>
              </a:rPr>
              <a:t> Fact Sheet </a:t>
            </a:r>
            <a:endParaRPr sz="3600" dirty="0"/>
          </a:p>
        </p:txBody>
      </p:sp>
      <p:sp>
        <p:nvSpPr>
          <p:cNvPr id="64" name="Google Shape;64;p15"/>
          <p:cNvSpPr txBox="1">
            <a:spLocks noGrp="1"/>
          </p:cNvSpPr>
          <p:nvPr>
            <p:ph type="body" idx="1"/>
          </p:nvPr>
        </p:nvSpPr>
        <p:spPr>
          <a:xfrm>
            <a:off x="311700" y="1128150"/>
            <a:ext cx="7780740" cy="32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5FCFD8"/>
                </a:solidFill>
              </a:rPr>
              <a:t>Highlights:</a:t>
            </a:r>
            <a:endParaRPr sz="1600" dirty="0">
              <a:solidFill>
                <a:srgbClr val="5FCFD8"/>
              </a:solidFill>
            </a:endParaRPr>
          </a:p>
          <a:p>
            <a:pPr marL="457200" lvl="0" indent="-330200" algn="l" rtl="0">
              <a:lnSpc>
                <a:spcPct val="150000"/>
              </a:lnSpc>
              <a:spcBef>
                <a:spcPts val="1400"/>
              </a:spcBef>
              <a:spcAft>
                <a:spcPts val="0"/>
              </a:spcAft>
              <a:buSzPts val="1600"/>
              <a:buChar char="●"/>
            </a:pPr>
            <a:r>
              <a:rPr lang="en-US" sz="1600" dirty="0"/>
              <a:t>Ali Bawazeer @AliBawazeEer </a:t>
            </a:r>
            <a:endParaRPr sz="1600" dirty="0"/>
          </a:p>
          <a:p>
            <a:pPr marL="457200" lvl="0" indent="-330200" algn="l" rtl="0">
              <a:lnSpc>
                <a:spcPct val="150000"/>
              </a:lnSpc>
              <a:spcBef>
                <a:spcPts val="0"/>
              </a:spcBef>
              <a:spcAft>
                <a:spcPts val="0"/>
              </a:spcAft>
              <a:buSzPts val="1600"/>
              <a:buChar char="●"/>
            </a:pPr>
            <a:r>
              <a:rPr lang="en-US" sz="1600" dirty="0"/>
              <a:t>Currently in love working as SRT/EMEA Offensive Security Engineer with </a:t>
            </a:r>
            <a:r>
              <a:rPr lang="en-US" sz="1600" b="1" dirty="0">
                <a:solidFill>
                  <a:srgbClr val="002060"/>
                </a:solidFill>
              </a:rPr>
              <a:t>Synack</a:t>
            </a:r>
            <a:r>
              <a:rPr lang="en-US" sz="1600" dirty="0"/>
              <a:t> in - </a:t>
            </a:r>
            <a:r>
              <a:rPr lang="en-US" sz="1600" b="0" i="0" dirty="0">
                <a:solidFill>
                  <a:srgbClr val="2D2D2D"/>
                </a:solidFill>
                <a:effectLst/>
                <a:latin typeface="Helvetica Neue" panose="020B0604020202020204" charset="0"/>
              </a:rPr>
              <a:t> </a:t>
            </a:r>
            <a:r>
              <a:rPr lang="en-US" sz="1600" b="0" i="0" u="sng" dirty="0">
                <a:solidFill>
                  <a:srgbClr val="888888"/>
                </a:solidFill>
                <a:effectLst>
                  <a:outerShdw blurRad="38100" dist="38100" dir="2700000" algn="tl">
                    <a:srgbClr val="000000">
                      <a:alpha val="43137"/>
                    </a:srgbClr>
                  </a:outerShdw>
                </a:effectLst>
                <a:latin typeface="Helvetica Neue" panose="020B0604020202020204" charset="0"/>
              </a:rPr>
              <a:t>The Premier Security Testing Company</a:t>
            </a:r>
            <a:endParaRPr sz="1600" u="sng" dirty="0">
              <a:effectLst>
                <a:outerShdw blurRad="38100" dist="38100" dir="2700000" algn="tl">
                  <a:srgbClr val="000000">
                    <a:alpha val="43137"/>
                  </a:srgbClr>
                </a:outerShdw>
              </a:effectLst>
            </a:endParaRPr>
          </a:p>
          <a:p>
            <a:pPr marL="457200" lvl="0" indent="-330200" algn="l" rtl="0">
              <a:lnSpc>
                <a:spcPct val="150000"/>
              </a:lnSpc>
              <a:spcBef>
                <a:spcPts val="0"/>
              </a:spcBef>
              <a:spcAft>
                <a:spcPts val="0"/>
              </a:spcAft>
              <a:buSzPts val="1600"/>
              <a:buChar char="●"/>
            </a:pPr>
            <a:r>
              <a:rPr lang="en-US" sz="1600" dirty="0"/>
              <a:t>Own NABD Solutions Co as part time </a:t>
            </a:r>
            <a:endParaRPr sz="1600" dirty="0"/>
          </a:p>
          <a:p>
            <a:pPr marL="457200" lvl="0" indent="-330200" algn="l" rtl="0">
              <a:lnSpc>
                <a:spcPct val="150000"/>
              </a:lnSpc>
              <a:spcBef>
                <a:spcPts val="0"/>
              </a:spcBef>
              <a:spcAft>
                <a:spcPts val="0"/>
              </a:spcAft>
              <a:buSzPts val="1600"/>
              <a:buChar char="●"/>
            </a:pPr>
            <a:r>
              <a:rPr lang="en-US" sz="1600" dirty="0"/>
              <a:t>PKI / Payment Specialist and wear multiple hat In security industry </a:t>
            </a:r>
          </a:p>
          <a:p>
            <a:pPr marL="457200" lvl="0" indent="-330200" algn="l" rtl="0">
              <a:lnSpc>
                <a:spcPct val="150000"/>
              </a:lnSpc>
              <a:spcBef>
                <a:spcPts val="0"/>
              </a:spcBef>
              <a:spcAft>
                <a:spcPts val="0"/>
              </a:spcAft>
              <a:buSzPts val="1600"/>
              <a:buChar char="●"/>
            </a:pPr>
            <a:r>
              <a:rPr lang="en-US" sz="1600" dirty="0"/>
              <a:t>Luckily Worked in different industry – ( I have seen good and bad side )</a:t>
            </a:r>
            <a:endParaRPr sz="1600" dirty="0"/>
          </a:p>
          <a:p>
            <a:pPr marL="457200" lvl="0" indent="-330200" algn="l" rtl="0">
              <a:lnSpc>
                <a:spcPct val="150000"/>
              </a:lnSpc>
              <a:spcBef>
                <a:spcPts val="0"/>
              </a:spcBef>
              <a:spcAft>
                <a:spcPts val="0"/>
              </a:spcAft>
              <a:buSzPts val="1600"/>
              <a:buChar char="●"/>
            </a:pPr>
            <a:r>
              <a:rPr lang="en-US" sz="1600" dirty="0"/>
              <a:t>Not Good at all in sending messages but love to meet people </a:t>
            </a:r>
            <a:r>
              <a:rPr lang="en-US" sz="1600" dirty="0">
                <a:sym typeface="Wingdings" panose="05000000000000000000" pitchFamily="2" charset="2"/>
              </a:rPr>
              <a:t> </a:t>
            </a:r>
            <a:endParaRPr sz="1600" dirty="0"/>
          </a:p>
          <a:p>
            <a:pPr marL="0" lvl="0" indent="0" algn="l" rtl="0">
              <a:lnSpc>
                <a:spcPct val="150000"/>
              </a:lnSpc>
              <a:spcBef>
                <a:spcPts val="1400"/>
              </a:spcBef>
              <a:spcAft>
                <a:spcPts val="1400"/>
              </a:spcAft>
              <a:buNone/>
            </a:pPr>
            <a:endParaRPr sz="1600" dirty="0"/>
          </a:p>
        </p:txBody>
      </p:sp>
      <p:pic>
        <p:nvPicPr>
          <p:cNvPr id="3" name="Picture 2">
            <a:extLst>
              <a:ext uri="{FF2B5EF4-FFF2-40B4-BE49-F238E27FC236}">
                <a16:creationId xmlns:a16="http://schemas.microsoft.com/office/drawing/2014/main" id="{C7B1A71F-BB2D-3350-A02D-721D121ABD2E}"/>
              </a:ext>
            </a:extLst>
          </p:cNvPr>
          <p:cNvPicPr>
            <a:picLocks noChangeAspect="1"/>
          </p:cNvPicPr>
          <p:nvPr/>
        </p:nvPicPr>
        <p:blipFill>
          <a:blip r:embed="rId3"/>
          <a:stretch>
            <a:fillRect/>
          </a:stretch>
        </p:blipFill>
        <p:spPr>
          <a:xfrm>
            <a:off x="3451860" y="1491616"/>
            <a:ext cx="257174" cy="257174"/>
          </a:xfrm>
          <a:prstGeom prst="rect">
            <a:avLst/>
          </a:prstGeom>
        </p:spPr>
      </p:pic>
      <p:pic>
        <p:nvPicPr>
          <p:cNvPr id="5" name="Picture 4">
            <a:extLst>
              <a:ext uri="{FF2B5EF4-FFF2-40B4-BE49-F238E27FC236}">
                <a16:creationId xmlns:a16="http://schemas.microsoft.com/office/drawing/2014/main" id="{1CF01414-DC4A-D87F-54D3-DCE41C28F5EE}"/>
              </a:ext>
            </a:extLst>
          </p:cNvPr>
          <p:cNvPicPr>
            <a:picLocks noChangeAspect="1"/>
          </p:cNvPicPr>
          <p:nvPr/>
        </p:nvPicPr>
        <p:blipFill>
          <a:blip r:embed="rId4"/>
          <a:stretch>
            <a:fillRect/>
          </a:stretch>
        </p:blipFill>
        <p:spPr>
          <a:xfrm>
            <a:off x="6028916" y="0"/>
            <a:ext cx="3115084" cy="22049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56DDB-E114-EE13-E16D-668B07CEB19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1DC461E-77F8-D542-B327-75ADFF155FB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DE6511E-79F7-87BE-C5EF-00DE286F871F}"/>
              </a:ext>
            </a:extLst>
          </p:cNvPr>
          <p:cNvPicPr>
            <a:picLocks noChangeAspect="1"/>
          </p:cNvPicPr>
          <p:nvPr/>
        </p:nvPicPr>
        <p:blipFill>
          <a:blip r:embed="rId2"/>
          <a:stretch>
            <a:fillRect/>
          </a:stretch>
        </p:blipFill>
        <p:spPr>
          <a:xfrm>
            <a:off x="0" y="2960"/>
            <a:ext cx="9144000" cy="5151120"/>
          </a:xfrm>
          <a:prstGeom prst="rect">
            <a:avLst/>
          </a:prstGeom>
        </p:spPr>
      </p:pic>
    </p:spTree>
    <p:extLst>
      <p:ext uri="{BB962C8B-B14F-4D97-AF65-F5344CB8AC3E}">
        <p14:creationId xmlns:p14="http://schemas.microsoft.com/office/powerpoint/2010/main" val="2993455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C5F6-7B56-07B8-CF40-691662258FAF}"/>
              </a:ext>
            </a:extLst>
          </p:cNvPr>
          <p:cNvSpPr>
            <a:spLocks noGrp="1"/>
          </p:cNvSpPr>
          <p:nvPr>
            <p:ph type="title"/>
          </p:nvPr>
        </p:nvSpPr>
        <p:spPr/>
        <p:txBody>
          <a:bodyPr/>
          <a:lstStyle/>
          <a:p>
            <a:r>
              <a:rPr lang="en-US" dirty="0"/>
              <a:t>More Sophisticated Techniques </a:t>
            </a:r>
          </a:p>
        </p:txBody>
      </p:sp>
      <p:sp>
        <p:nvSpPr>
          <p:cNvPr id="3" name="Text Placeholder 2">
            <a:extLst>
              <a:ext uri="{FF2B5EF4-FFF2-40B4-BE49-F238E27FC236}">
                <a16:creationId xmlns:a16="http://schemas.microsoft.com/office/drawing/2014/main" id="{69897EF5-160C-C6AA-AAA0-4F7B02E95595}"/>
              </a:ext>
            </a:extLst>
          </p:cNvPr>
          <p:cNvSpPr>
            <a:spLocks noGrp="1"/>
          </p:cNvSpPr>
          <p:nvPr>
            <p:ph type="body" idx="1"/>
          </p:nvPr>
        </p:nvSpPr>
        <p:spPr/>
        <p:txBody>
          <a:bodyPr/>
          <a:lstStyle/>
          <a:p>
            <a:r>
              <a:rPr lang="en-US" dirty="0"/>
              <a:t>Demo Dissecting PDF file used by </a:t>
            </a:r>
          </a:p>
        </p:txBody>
      </p:sp>
      <p:pic>
        <p:nvPicPr>
          <p:cNvPr id="4" name="Picture 3">
            <a:extLst>
              <a:ext uri="{FF2B5EF4-FFF2-40B4-BE49-F238E27FC236}">
                <a16:creationId xmlns:a16="http://schemas.microsoft.com/office/drawing/2014/main" id="{F94BB283-0A45-CC3E-3472-324C3B4E7E74}"/>
              </a:ext>
            </a:extLst>
          </p:cNvPr>
          <p:cNvPicPr>
            <a:picLocks noChangeAspect="1"/>
          </p:cNvPicPr>
          <p:nvPr/>
        </p:nvPicPr>
        <p:blipFill>
          <a:blip r:embed="rId2"/>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1101640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1243-601A-78A3-1135-579DDCA59EBD}"/>
              </a:ext>
            </a:extLst>
          </p:cNvPr>
          <p:cNvSpPr>
            <a:spLocks noGrp="1"/>
          </p:cNvSpPr>
          <p:nvPr>
            <p:ph type="title"/>
          </p:nvPr>
        </p:nvSpPr>
        <p:spPr>
          <a:xfrm>
            <a:off x="311700" y="369925"/>
            <a:ext cx="8520600" cy="572700"/>
          </a:xfrm>
        </p:spPr>
        <p:txBody>
          <a:bodyPr/>
          <a:lstStyle/>
          <a:p>
            <a:r>
              <a:rPr lang="en-US" sz="2800" b="1" dirty="0"/>
              <a:t>Analyzing PDF Files </a:t>
            </a:r>
          </a:p>
        </p:txBody>
      </p:sp>
      <p:sp>
        <p:nvSpPr>
          <p:cNvPr id="3" name="Text Placeholder 2">
            <a:extLst>
              <a:ext uri="{FF2B5EF4-FFF2-40B4-BE49-F238E27FC236}">
                <a16:creationId xmlns:a16="http://schemas.microsoft.com/office/drawing/2014/main" id="{C9D75167-BC16-E131-7023-8D27058B42E0}"/>
              </a:ext>
            </a:extLst>
          </p:cNvPr>
          <p:cNvSpPr>
            <a:spLocks noGrp="1"/>
          </p:cNvSpPr>
          <p:nvPr>
            <p:ph type="body" idx="1"/>
          </p:nvPr>
        </p:nvSpPr>
        <p:spPr/>
        <p:txBody>
          <a:bodyPr/>
          <a:lstStyle/>
          <a:p>
            <a:r>
              <a:rPr lang="en-US" dirty="0"/>
              <a:t>Very popular format in today life  == Tons of file to analyze </a:t>
            </a:r>
          </a:p>
          <a:p>
            <a:endParaRPr lang="en-US" dirty="0"/>
          </a:p>
          <a:p>
            <a:r>
              <a:rPr lang="en-US" dirty="0"/>
              <a:t>Different PDF Readers == Lots of exploits (CVE – RCE </a:t>
            </a:r>
            <a:r>
              <a:rPr lang="en-US" dirty="0">
                <a:solidFill>
                  <a:srgbClr val="FF0000"/>
                </a:solidFill>
              </a:rPr>
              <a:t>= Click Full compromise</a:t>
            </a:r>
            <a:r>
              <a:rPr lang="en-US" dirty="0"/>
              <a:t>)</a:t>
            </a:r>
          </a:p>
          <a:p>
            <a:endParaRPr lang="en-US" dirty="0"/>
          </a:p>
          <a:p>
            <a:pPr marL="114300" indent="0">
              <a:buNone/>
            </a:pPr>
            <a:endParaRPr lang="en-US" dirty="0"/>
          </a:p>
          <a:p>
            <a:pPr marL="114300" indent="0" algn="ctr">
              <a:buNone/>
            </a:pPr>
            <a:r>
              <a:rPr lang="en-US" sz="2400" b="1" dirty="0">
                <a:solidFill>
                  <a:srgbClr val="00B0F0"/>
                </a:solidFill>
              </a:rPr>
              <a:t>Static Analysis </a:t>
            </a:r>
            <a:r>
              <a:rPr lang="en-US" dirty="0"/>
              <a:t>Vs </a:t>
            </a:r>
            <a:r>
              <a:rPr lang="en-US" sz="2400" b="1" dirty="0">
                <a:solidFill>
                  <a:srgbClr val="C00000"/>
                </a:solidFill>
              </a:rPr>
              <a:t>Dynamic Analysis </a:t>
            </a:r>
            <a:endParaRPr lang="en-US" b="1" dirty="0">
              <a:solidFill>
                <a:srgbClr val="C00000"/>
              </a:solidFill>
            </a:endParaRPr>
          </a:p>
        </p:txBody>
      </p:sp>
      <p:pic>
        <p:nvPicPr>
          <p:cNvPr id="4" name="Picture 3">
            <a:extLst>
              <a:ext uri="{FF2B5EF4-FFF2-40B4-BE49-F238E27FC236}">
                <a16:creationId xmlns:a16="http://schemas.microsoft.com/office/drawing/2014/main" id="{399057E6-FCED-BF37-7CA1-BE74AC0874F7}"/>
              </a:ext>
            </a:extLst>
          </p:cNvPr>
          <p:cNvPicPr>
            <a:picLocks noChangeAspect="1"/>
          </p:cNvPicPr>
          <p:nvPr/>
        </p:nvPicPr>
        <p:blipFill>
          <a:blip r:embed="rId2"/>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2471133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5E4A-B031-C455-C8A3-346420745A42}"/>
              </a:ext>
            </a:extLst>
          </p:cNvPr>
          <p:cNvSpPr>
            <a:spLocks noGrp="1"/>
          </p:cNvSpPr>
          <p:nvPr>
            <p:ph type="title"/>
          </p:nvPr>
        </p:nvSpPr>
        <p:spPr/>
        <p:txBody>
          <a:bodyPr/>
          <a:lstStyle/>
          <a:p>
            <a:r>
              <a:rPr lang="en-US" sz="2400" b="1" dirty="0"/>
              <a:t>Key Consideration when working with Malwares </a:t>
            </a:r>
          </a:p>
        </p:txBody>
      </p:sp>
      <p:sp>
        <p:nvSpPr>
          <p:cNvPr id="3" name="Text Placeholder 2">
            <a:extLst>
              <a:ext uri="{FF2B5EF4-FFF2-40B4-BE49-F238E27FC236}">
                <a16:creationId xmlns:a16="http://schemas.microsoft.com/office/drawing/2014/main" id="{480A559C-C357-2F01-8A91-B8C5BD26FEF6}"/>
              </a:ext>
            </a:extLst>
          </p:cNvPr>
          <p:cNvSpPr>
            <a:spLocks noGrp="1"/>
          </p:cNvSpPr>
          <p:nvPr>
            <p:ph type="body" idx="1"/>
          </p:nvPr>
        </p:nvSpPr>
        <p:spPr/>
        <p:txBody>
          <a:bodyPr/>
          <a:lstStyle/>
          <a:p>
            <a:pPr>
              <a:buFont typeface="+mj-lt"/>
              <a:buAutoNum type="arabicPeriod"/>
            </a:pPr>
            <a:r>
              <a:rPr lang="en-US" dirty="0"/>
              <a:t>Always use a virtual environment – or disconnect sandbox  &lt; recommend using </a:t>
            </a:r>
            <a:r>
              <a:rPr lang="en-US" b="1" dirty="0" err="1">
                <a:solidFill>
                  <a:srgbClr val="C00000"/>
                </a:solidFill>
              </a:rPr>
              <a:t>Remnux</a:t>
            </a:r>
            <a:r>
              <a:rPr lang="en-US" b="1" dirty="0">
                <a:solidFill>
                  <a:srgbClr val="C00000"/>
                </a:solidFill>
              </a:rPr>
              <a:t> Distribution</a:t>
            </a:r>
            <a:r>
              <a:rPr lang="en-US" dirty="0"/>
              <a:t>) shipped with malware analysis tools</a:t>
            </a:r>
          </a:p>
          <a:p>
            <a:pPr>
              <a:buFont typeface="+mj-lt"/>
              <a:buAutoNum type="arabicPeriod"/>
            </a:pPr>
            <a:endParaRPr lang="en-US" dirty="0"/>
          </a:p>
          <a:p>
            <a:pPr>
              <a:buFont typeface="+mj-lt"/>
              <a:buAutoNum type="arabicPeriod"/>
            </a:pPr>
            <a:r>
              <a:rPr lang="en-US" dirty="0"/>
              <a:t>Capitalize on publicly available tools such as </a:t>
            </a:r>
          </a:p>
          <a:p>
            <a:pPr>
              <a:buFont typeface="+mj-lt"/>
              <a:buAutoNum type="arabicPeriod"/>
            </a:pPr>
            <a:endParaRPr lang="en-US" dirty="0"/>
          </a:p>
          <a:p>
            <a:r>
              <a:rPr lang="en-US" dirty="0"/>
              <a:t>Virustotal – Yara Rules </a:t>
            </a:r>
          </a:p>
          <a:p>
            <a:r>
              <a:rPr lang="en-US" dirty="0">
                <a:hlinkClick r:id="rId2"/>
              </a:rPr>
              <a:t>https://any.run</a:t>
            </a:r>
            <a:endParaRPr lang="en-US" dirty="0"/>
          </a:p>
          <a:p>
            <a:r>
              <a:rPr lang="en-US" dirty="0">
                <a:hlinkClick r:id="rId3"/>
              </a:rPr>
              <a:t>https://www.hybrid-analysis.com/</a:t>
            </a:r>
            <a:r>
              <a:rPr lang="en-US" dirty="0"/>
              <a:t> </a:t>
            </a:r>
          </a:p>
        </p:txBody>
      </p:sp>
      <p:pic>
        <p:nvPicPr>
          <p:cNvPr id="4" name="Picture 3">
            <a:extLst>
              <a:ext uri="{FF2B5EF4-FFF2-40B4-BE49-F238E27FC236}">
                <a16:creationId xmlns:a16="http://schemas.microsoft.com/office/drawing/2014/main" id="{38585BC0-9009-3C2A-EABE-928FCBED9C58}"/>
              </a:ext>
            </a:extLst>
          </p:cNvPr>
          <p:cNvPicPr>
            <a:picLocks noChangeAspect="1"/>
          </p:cNvPicPr>
          <p:nvPr/>
        </p:nvPicPr>
        <p:blipFill>
          <a:blip r:embed="rId4"/>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1901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3B9F-5584-8062-BD2A-0CF763D51E93}"/>
              </a:ext>
            </a:extLst>
          </p:cNvPr>
          <p:cNvSpPr>
            <a:spLocks noGrp="1"/>
          </p:cNvSpPr>
          <p:nvPr>
            <p:ph type="title"/>
          </p:nvPr>
        </p:nvSpPr>
        <p:spPr/>
        <p:txBody>
          <a:bodyPr/>
          <a:lstStyle/>
          <a:p>
            <a:r>
              <a:rPr lang="en-US" sz="3200" b="1" dirty="0"/>
              <a:t>Static Analysis Tools |</a:t>
            </a:r>
          </a:p>
        </p:txBody>
      </p:sp>
      <p:sp>
        <p:nvSpPr>
          <p:cNvPr id="3" name="Text Placeholder 2">
            <a:extLst>
              <a:ext uri="{FF2B5EF4-FFF2-40B4-BE49-F238E27FC236}">
                <a16:creationId xmlns:a16="http://schemas.microsoft.com/office/drawing/2014/main" id="{BDD994D1-A114-00A3-2F8E-F305ADB1AC6C}"/>
              </a:ext>
            </a:extLst>
          </p:cNvPr>
          <p:cNvSpPr>
            <a:spLocks noGrp="1"/>
          </p:cNvSpPr>
          <p:nvPr>
            <p:ph type="body" idx="1"/>
          </p:nvPr>
        </p:nvSpPr>
        <p:spPr>
          <a:xfrm>
            <a:off x="311700" y="1137820"/>
            <a:ext cx="8520600" cy="3416400"/>
          </a:xfrm>
        </p:spPr>
        <p:txBody>
          <a:bodyPr/>
          <a:lstStyle/>
          <a:p>
            <a:r>
              <a:rPr lang="en-US" sz="2800" b="1" dirty="0"/>
              <a:t>Tools helpful to statistically analyze PDF documents:</a:t>
            </a:r>
          </a:p>
          <a:p>
            <a:pPr marL="1196975" lvl="1" indent="-342900">
              <a:buFont typeface="+mj-lt"/>
              <a:buAutoNum type="arabicPeriod"/>
            </a:pPr>
            <a:r>
              <a:rPr lang="en-US" sz="1800" b="1" dirty="0"/>
              <a:t>PeePDF </a:t>
            </a:r>
            <a:r>
              <a:rPr lang="en-US" sz="1100" b="1" dirty="0"/>
              <a:t>__________.pdf</a:t>
            </a:r>
            <a:endParaRPr lang="en-US" sz="1100" dirty="0"/>
          </a:p>
          <a:p>
            <a:pPr marL="1196975" lvl="1" indent="-342900">
              <a:buFont typeface="+mj-lt"/>
              <a:buAutoNum type="arabicPeriod"/>
            </a:pPr>
            <a:r>
              <a:rPr lang="en-US" sz="1800" b="1" dirty="0">
                <a:hlinkClick r:id="rId3">
                  <a:extLst>
                    <a:ext uri="{A12FA001-AC4F-418D-AE19-62706E023703}">
                      <ahyp:hlinkClr xmlns:ahyp="http://schemas.microsoft.com/office/drawing/2018/hyperlinkcolor" val="tx"/>
                    </a:ext>
                  </a:extLst>
                </a:hlinkClick>
              </a:rPr>
              <a:t>pdf-parser</a:t>
            </a:r>
            <a:r>
              <a:rPr lang="en-US" sz="1800" b="1" dirty="0"/>
              <a:t> __________.pdf</a:t>
            </a:r>
          </a:p>
          <a:p>
            <a:pPr marL="1196975" lvl="1" indent="-342900">
              <a:buFont typeface="+mj-lt"/>
              <a:buAutoNum type="arabicPeriod"/>
            </a:pPr>
            <a:r>
              <a:rPr lang="en-US" sz="1800" b="1" dirty="0"/>
              <a:t>pdfextracts __________.pdf </a:t>
            </a:r>
          </a:p>
          <a:p>
            <a:pPr algn="l"/>
            <a:endParaRPr lang="en-US" sz="2400" b="1" dirty="0">
              <a:solidFill>
                <a:srgbClr val="C00000"/>
              </a:solidFill>
            </a:endParaRPr>
          </a:p>
          <a:p>
            <a:pPr algn="l"/>
            <a:r>
              <a:rPr lang="en-US" sz="2400" b="1" dirty="0">
                <a:solidFill>
                  <a:srgbClr val="C00000"/>
                </a:solidFill>
              </a:rPr>
              <a:t>Curious convert to JPEG  | </a:t>
            </a:r>
            <a:r>
              <a:rPr lang="en-US" sz="1600" b="0" i="0" dirty="0">
                <a:solidFill>
                  <a:srgbClr val="24292F"/>
                </a:solidFill>
                <a:effectLst/>
                <a:latin typeface="-apple-system"/>
              </a:rPr>
              <a:t>Non-exhaustive list of possible conversion</a:t>
            </a:r>
          </a:p>
          <a:p>
            <a:pPr marL="114300" indent="0">
              <a:buNone/>
            </a:pPr>
            <a:br>
              <a:rPr lang="en-US" sz="3200" dirty="0"/>
            </a:br>
            <a:endParaRPr lang="en-US" sz="2400" b="1" dirty="0">
              <a:solidFill>
                <a:srgbClr val="C00000"/>
              </a:solidFill>
            </a:endParaRPr>
          </a:p>
        </p:txBody>
      </p:sp>
      <p:pic>
        <p:nvPicPr>
          <p:cNvPr id="4" name="Picture 3">
            <a:extLst>
              <a:ext uri="{FF2B5EF4-FFF2-40B4-BE49-F238E27FC236}">
                <a16:creationId xmlns:a16="http://schemas.microsoft.com/office/drawing/2014/main" id="{66C46EC9-396E-47CB-BE12-3871A1E94D51}"/>
              </a:ext>
            </a:extLst>
          </p:cNvPr>
          <p:cNvPicPr>
            <a:picLocks noChangeAspect="1"/>
          </p:cNvPicPr>
          <p:nvPr/>
        </p:nvPicPr>
        <p:blipFill>
          <a:blip r:embed="rId4"/>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1043389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B152-4DEF-F610-8C75-6AD0ED9E25B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D0F969A-F55A-44CA-339F-BBA8FB777FBE}"/>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22F5AA35-7CCD-AE9D-BE3C-743F0BA8270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271417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322F-E692-672C-24C9-8B9288D7939C}"/>
              </a:ext>
            </a:extLst>
          </p:cNvPr>
          <p:cNvSpPr>
            <a:spLocks noGrp="1"/>
          </p:cNvSpPr>
          <p:nvPr>
            <p:ph type="title"/>
          </p:nvPr>
        </p:nvSpPr>
        <p:spPr/>
        <p:txBody>
          <a:bodyPr/>
          <a:lstStyle/>
          <a:p>
            <a:r>
              <a:rPr lang="en-US" dirty="0"/>
              <a:t>Java Script #Pdf-parser bank_statement.pdf </a:t>
            </a:r>
          </a:p>
        </p:txBody>
      </p:sp>
      <p:sp>
        <p:nvSpPr>
          <p:cNvPr id="3" name="Text Placeholder 2">
            <a:extLst>
              <a:ext uri="{FF2B5EF4-FFF2-40B4-BE49-F238E27FC236}">
                <a16:creationId xmlns:a16="http://schemas.microsoft.com/office/drawing/2014/main" id="{8F6E7A2C-1099-948B-F39F-3CBEB1463495}"/>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472E2EF-A324-EC46-8C79-F0D7448BA121}"/>
              </a:ext>
            </a:extLst>
          </p:cNvPr>
          <p:cNvPicPr>
            <a:picLocks noChangeAspect="1"/>
          </p:cNvPicPr>
          <p:nvPr/>
        </p:nvPicPr>
        <p:blipFill>
          <a:blip r:embed="rId2"/>
          <a:stretch>
            <a:fillRect/>
          </a:stretch>
        </p:blipFill>
        <p:spPr>
          <a:xfrm>
            <a:off x="311700" y="1125195"/>
            <a:ext cx="8636000" cy="3416400"/>
          </a:xfrm>
          <a:prstGeom prst="rect">
            <a:avLst/>
          </a:prstGeom>
        </p:spPr>
      </p:pic>
    </p:spTree>
    <p:extLst>
      <p:ext uri="{BB962C8B-B14F-4D97-AF65-F5344CB8AC3E}">
        <p14:creationId xmlns:p14="http://schemas.microsoft.com/office/powerpoint/2010/main" val="3187314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3D3A6-F9DB-B6F5-6CC0-72A9EE575A03}"/>
              </a:ext>
            </a:extLst>
          </p:cNvPr>
          <p:cNvSpPr>
            <a:spLocks noGrp="1"/>
          </p:cNvSpPr>
          <p:nvPr>
            <p:ph type="title"/>
          </p:nvPr>
        </p:nvSpPr>
        <p:spPr/>
        <p:txBody>
          <a:bodyPr/>
          <a:lstStyle/>
          <a:p>
            <a:r>
              <a:rPr lang="en-US" sz="3200" b="1" dirty="0"/>
              <a:t>What To Look for ; Static Analysis </a:t>
            </a:r>
          </a:p>
        </p:txBody>
      </p:sp>
      <p:sp>
        <p:nvSpPr>
          <p:cNvPr id="3" name="Text Placeholder 2">
            <a:extLst>
              <a:ext uri="{FF2B5EF4-FFF2-40B4-BE49-F238E27FC236}">
                <a16:creationId xmlns:a16="http://schemas.microsoft.com/office/drawing/2014/main" id="{1520957A-F012-F89D-0ACB-3720B244D544}"/>
              </a:ext>
            </a:extLst>
          </p:cNvPr>
          <p:cNvSpPr>
            <a:spLocks noGrp="1"/>
          </p:cNvSpPr>
          <p:nvPr>
            <p:ph type="body" idx="1"/>
          </p:nvPr>
        </p:nvSpPr>
        <p:spPr>
          <a:xfrm>
            <a:off x="311700" y="1070825"/>
            <a:ext cx="8520600" cy="3627650"/>
          </a:xfrm>
        </p:spPr>
        <p:txBody>
          <a:bodyPr/>
          <a:lstStyle/>
          <a:p>
            <a:r>
              <a:rPr lang="en-US" b="1" i="0" dirty="0">
                <a:solidFill>
                  <a:srgbClr val="24292F"/>
                </a:solidFill>
                <a:effectLst/>
                <a:latin typeface="-apple-system"/>
              </a:rPr>
              <a:t>/</a:t>
            </a:r>
            <a:r>
              <a:rPr lang="en-US" b="1" i="0" dirty="0" err="1">
                <a:solidFill>
                  <a:srgbClr val="24292F"/>
                </a:solidFill>
                <a:effectLst/>
                <a:latin typeface="-apple-system"/>
              </a:rPr>
              <a:t>OpenAction</a:t>
            </a:r>
            <a:r>
              <a:rPr lang="en-US" b="1" i="0" dirty="0">
                <a:solidFill>
                  <a:srgbClr val="24292F"/>
                </a:solidFill>
                <a:effectLst/>
                <a:latin typeface="-apple-system"/>
              </a:rPr>
              <a:t> /AA specifies the script or action to run automatically.</a:t>
            </a:r>
          </a:p>
          <a:p>
            <a:r>
              <a:rPr lang="en-US" b="1" i="0" dirty="0">
                <a:solidFill>
                  <a:srgbClr val="24292F"/>
                </a:solidFill>
                <a:effectLst/>
                <a:latin typeface="-apple-system"/>
              </a:rPr>
              <a:t>/Names /</a:t>
            </a:r>
            <a:r>
              <a:rPr lang="en-US" b="1" i="0" dirty="0" err="1">
                <a:solidFill>
                  <a:srgbClr val="24292F"/>
                </a:solidFill>
                <a:effectLst/>
                <a:latin typeface="-apple-system"/>
              </a:rPr>
              <a:t>AcroForm</a:t>
            </a:r>
            <a:r>
              <a:rPr lang="en-US" b="1" i="0" dirty="0">
                <a:solidFill>
                  <a:srgbClr val="24292F"/>
                </a:solidFill>
                <a:effectLst/>
                <a:latin typeface="-apple-system"/>
              </a:rPr>
              <a:t> /Action can also specify and launch scripts or actions.</a:t>
            </a:r>
            <a:br>
              <a:rPr lang="en-US" b="1" dirty="0"/>
            </a:br>
            <a:r>
              <a:rPr lang="en-US" b="1" i="0" dirty="0">
                <a:solidFill>
                  <a:srgbClr val="24292F"/>
                </a:solidFill>
                <a:effectLst/>
                <a:latin typeface="-apple-system"/>
              </a:rPr>
              <a:t>/JavaScript specifies JavaScript to run.</a:t>
            </a:r>
          </a:p>
          <a:p>
            <a:endParaRPr lang="en-US" dirty="0">
              <a:solidFill>
                <a:srgbClr val="24292F"/>
              </a:solidFill>
              <a:latin typeface="-apple-system"/>
            </a:endParaRPr>
          </a:p>
          <a:p>
            <a:r>
              <a:rPr lang="en-US" b="1" i="0" dirty="0">
                <a:solidFill>
                  <a:srgbClr val="24292F"/>
                </a:solidFill>
                <a:effectLst/>
                <a:latin typeface="-apple-system"/>
              </a:rPr>
              <a:t>/</a:t>
            </a:r>
            <a:r>
              <a:rPr lang="en-US" b="1" i="0" dirty="0" err="1">
                <a:solidFill>
                  <a:srgbClr val="24292F"/>
                </a:solidFill>
                <a:effectLst/>
                <a:latin typeface="-apple-system"/>
              </a:rPr>
              <a:t>GoTo</a:t>
            </a:r>
            <a:r>
              <a:rPr lang="en-US" b="1" i="0" dirty="0">
                <a:solidFill>
                  <a:srgbClr val="24292F"/>
                </a:solidFill>
                <a:effectLst/>
                <a:latin typeface="-apple-system"/>
              </a:rPr>
              <a:t> changes the view to a specified destination within the PDF or in another PDF file.</a:t>
            </a:r>
          </a:p>
          <a:p>
            <a:r>
              <a:rPr lang="en-US" b="1" i="0" dirty="0">
                <a:solidFill>
                  <a:srgbClr val="24292F"/>
                </a:solidFill>
                <a:effectLst/>
                <a:latin typeface="-apple-system"/>
              </a:rPr>
              <a:t>/Launch a program or opens a document.</a:t>
            </a:r>
          </a:p>
          <a:p>
            <a:r>
              <a:rPr lang="en-US" b="1" i="0" dirty="0">
                <a:solidFill>
                  <a:srgbClr val="24292F"/>
                </a:solidFill>
                <a:effectLst/>
                <a:latin typeface="-apple-system"/>
              </a:rPr>
              <a:t>/URI accesses a resource by its URL.</a:t>
            </a:r>
          </a:p>
          <a:p>
            <a:r>
              <a:rPr lang="en-US" b="1" i="0" dirty="0">
                <a:solidFill>
                  <a:srgbClr val="24292F"/>
                </a:solidFill>
                <a:effectLst/>
                <a:latin typeface="-apple-system"/>
              </a:rPr>
              <a:t>/</a:t>
            </a:r>
            <a:r>
              <a:rPr lang="en-US" b="1" i="0" dirty="0" err="1">
                <a:solidFill>
                  <a:srgbClr val="24292F"/>
                </a:solidFill>
                <a:effectLst/>
                <a:latin typeface="-apple-system"/>
              </a:rPr>
              <a:t>SubmitForm</a:t>
            </a:r>
            <a:r>
              <a:rPr lang="en-US" b="1" i="0" dirty="0">
                <a:solidFill>
                  <a:srgbClr val="24292F"/>
                </a:solidFill>
                <a:effectLst/>
                <a:latin typeface="-apple-system"/>
              </a:rPr>
              <a:t> /</a:t>
            </a:r>
            <a:r>
              <a:rPr lang="en-US" b="1" i="0" dirty="0" err="1">
                <a:solidFill>
                  <a:srgbClr val="24292F"/>
                </a:solidFill>
                <a:effectLst/>
                <a:latin typeface="-apple-system"/>
              </a:rPr>
              <a:t>GoToR</a:t>
            </a:r>
            <a:r>
              <a:rPr lang="en-US" b="1" i="0" dirty="0">
                <a:solidFill>
                  <a:srgbClr val="24292F"/>
                </a:solidFill>
                <a:effectLst/>
                <a:latin typeface="-apple-system"/>
              </a:rPr>
              <a:t> can send data to URL.</a:t>
            </a:r>
          </a:p>
          <a:p>
            <a:r>
              <a:rPr lang="en-US" b="1" i="0" dirty="0">
                <a:solidFill>
                  <a:srgbClr val="24292F"/>
                </a:solidFill>
                <a:effectLst/>
                <a:latin typeface="-apple-system"/>
              </a:rPr>
              <a:t>/</a:t>
            </a:r>
            <a:r>
              <a:rPr lang="en-US" b="1" i="0" dirty="0" err="1">
                <a:solidFill>
                  <a:srgbClr val="24292F"/>
                </a:solidFill>
                <a:effectLst/>
                <a:latin typeface="-apple-system"/>
              </a:rPr>
              <a:t>RichMedia</a:t>
            </a:r>
            <a:r>
              <a:rPr lang="en-US" b="1" i="0" dirty="0">
                <a:solidFill>
                  <a:srgbClr val="24292F"/>
                </a:solidFill>
                <a:effectLst/>
                <a:latin typeface="-apple-system"/>
              </a:rPr>
              <a:t> can be used to embed Flash in PDF.</a:t>
            </a:r>
          </a:p>
          <a:p>
            <a:r>
              <a:rPr lang="en-US" b="1" i="0" dirty="0">
                <a:solidFill>
                  <a:srgbClr val="24292F"/>
                </a:solidFill>
                <a:effectLst/>
                <a:latin typeface="-apple-system"/>
              </a:rPr>
              <a:t>/</a:t>
            </a:r>
            <a:r>
              <a:rPr lang="en-US" b="1" i="0" dirty="0" err="1">
                <a:solidFill>
                  <a:srgbClr val="24292F"/>
                </a:solidFill>
                <a:effectLst/>
                <a:latin typeface="-apple-system"/>
              </a:rPr>
              <a:t>ObjStm</a:t>
            </a:r>
            <a:r>
              <a:rPr lang="en-US" b="1" i="0" dirty="0">
                <a:solidFill>
                  <a:srgbClr val="24292F"/>
                </a:solidFill>
                <a:effectLst/>
                <a:latin typeface="-apple-system"/>
              </a:rPr>
              <a:t> can hide objects inside an Object Stream.</a:t>
            </a:r>
          </a:p>
          <a:p>
            <a:r>
              <a:rPr lang="en-US" b="1" i="0" dirty="0">
                <a:solidFill>
                  <a:srgbClr val="24292F"/>
                </a:solidFill>
                <a:effectLst/>
                <a:latin typeface="-apple-system"/>
              </a:rPr>
              <a:t>/JavaScript &gt; /J#61vaScript Beware on obfuscation technique with hex codes</a:t>
            </a:r>
            <a:endParaRPr lang="en-US" b="1" dirty="0"/>
          </a:p>
        </p:txBody>
      </p:sp>
      <p:pic>
        <p:nvPicPr>
          <p:cNvPr id="6" name="Picture 5">
            <a:extLst>
              <a:ext uri="{FF2B5EF4-FFF2-40B4-BE49-F238E27FC236}">
                <a16:creationId xmlns:a16="http://schemas.microsoft.com/office/drawing/2014/main" id="{2DDB0A95-5279-D245-6AE7-D15D26624F9B}"/>
              </a:ext>
            </a:extLst>
          </p:cNvPr>
          <p:cNvPicPr>
            <a:picLocks noChangeAspect="1"/>
          </p:cNvPicPr>
          <p:nvPr/>
        </p:nvPicPr>
        <p:blipFill>
          <a:blip r:embed="rId3"/>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4134448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646D-CA34-3F69-0423-D439743FD977}"/>
              </a:ext>
            </a:extLst>
          </p:cNvPr>
          <p:cNvSpPr>
            <a:spLocks noGrp="1"/>
          </p:cNvSpPr>
          <p:nvPr>
            <p:ph type="title"/>
          </p:nvPr>
        </p:nvSpPr>
        <p:spPr>
          <a:xfrm>
            <a:off x="514900" y="1239805"/>
            <a:ext cx="8520600" cy="572700"/>
          </a:xfrm>
        </p:spPr>
        <p:txBody>
          <a:bodyPr/>
          <a:lstStyle/>
          <a:p>
            <a:r>
              <a:rPr lang="en-US" b="1" dirty="0">
                <a:solidFill>
                  <a:srgbClr val="C00000"/>
                </a:solidFill>
              </a:rPr>
              <a:t>Digital Signature – To Protect PDF Files </a:t>
            </a:r>
          </a:p>
        </p:txBody>
      </p:sp>
      <p:sp>
        <p:nvSpPr>
          <p:cNvPr id="3" name="Text Placeholder 2">
            <a:extLst>
              <a:ext uri="{FF2B5EF4-FFF2-40B4-BE49-F238E27FC236}">
                <a16:creationId xmlns:a16="http://schemas.microsoft.com/office/drawing/2014/main" id="{C8D02B3D-74CD-5CCB-F271-43E9EDEC6E8D}"/>
              </a:ext>
            </a:extLst>
          </p:cNvPr>
          <p:cNvSpPr>
            <a:spLocks noGrp="1"/>
          </p:cNvSpPr>
          <p:nvPr>
            <p:ph type="body" idx="1"/>
          </p:nvPr>
        </p:nvSpPr>
        <p:spPr>
          <a:xfrm>
            <a:off x="623400" y="2042445"/>
            <a:ext cx="8520600" cy="3416400"/>
          </a:xfrm>
        </p:spPr>
        <p:txBody>
          <a:bodyPr/>
          <a:lstStyle/>
          <a:p>
            <a:pPr marL="285750" lvl="0" indent="-285750" algn="l" rtl="0">
              <a:lnSpc>
                <a:spcPct val="150000"/>
              </a:lnSpc>
              <a:spcBef>
                <a:spcPts val="0"/>
              </a:spcBef>
              <a:spcAft>
                <a:spcPts val="0"/>
              </a:spcAft>
              <a:buClr>
                <a:schemeClr val="dk1"/>
              </a:buClr>
              <a:buSzPts val="2400"/>
              <a:buFont typeface="Arial"/>
              <a:buChar char="•"/>
            </a:pPr>
            <a:r>
              <a:rPr lang="en-US" b="1" dirty="0">
                <a:solidFill>
                  <a:schemeClr val="dk1"/>
                </a:solidFill>
                <a:latin typeface="Times New Roman"/>
                <a:ea typeface="Times New Roman"/>
                <a:cs typeface="Times New Roman"/>
                <a:sym typeface="Times New Roman"/>
              </a:rPr>
              <a:t>Integrity ; A digest is computed over a range of bytes from the file.</a:t>
            </a:r>
            <a:endParaRPr lang="en-US" dirty="0"/>
          </a:p>
          <a:p>
            <a:pPr marL="285750" lvl="0" indent="-285750" algn="l" rtl="0">
              <a:lnSpc>
                <a:spcPct val="150000"/>
              </a:lnSpc>
              <a:spcBef>
                <a:spcPts val="1000"/>
              </a:spcBef>
              <a:spcAft>
                <a:spcPts val="0"/>
              </a:spcAft>
              <a:buClr>
                <a:schemeClr val="dk1"/>
              </a:buClr>
              <a:buSzPts val="2400"/>
              <a:buFont typeface="Arial"/>
              <a:buChar char="•"/>
            </a:pPr>
            <a:r>
              <a:rPr lang="en-US" b="1" dirty="0">
                <a:solidFill>
                  <a:schemeClr val="dk1"/>
                </a:solidFill>
                <a:latin typeface="Times New Roman"/>
                <a:ea typeface="Times New Roman"/>
                <a:cs typeface="Times New Roman"/>
                <a:sym typeface="Times New Roman"/>
              </a:rPr>
              <a:t>Byte Range is hashed and signed using the private key of the sender. </a:t>
            </a:r>
            <a:endParaRPr lang="en-US" dirty="0"/>
          </a:p>
          <a:p>
            <a:pPr marL="285750" lvl="0" indent="-285750" algn="l" rtl="0">
              <a:lnSpc>
                <a:spcPct val="150000"/>
              </a:lnSpc>
              <a:spcBef>
                <a:spcPts val="1000"/>
              </a:spcBef>
              <a:spcAft>
                <a:spcPts val="0"/>
              </a:spcAft>
              <a:buClr>
                <a:schemeClr val="dk1"/>
              </a:buClr>
              <a:buSzPts val="2400"/>
              <a:buFont typeface="Arial"/>
              <a:buChar char="•"/>
            </a:pPr>
            <a:r>
              <a:rPr lang="en-US" b="1" dirty="0">
                <a:solidFill>
                  <a:schemeClr val="dk1"/>
                </a:solidFill>
                <a:latin typeface="Times New Roman"/>
                <a:ea typeface="Times New Roman"/>
                <a:cs typeface="Times New Roman"/>
                <a:sym typeface="Times New Roman"/>
              </a:rPr>
              <a:t>The sender's Certificate are embedded in the PDF (detached signing ) </a:t>
            </a:r>
            <a:endParaRPr lang="en-US" dirty="0"/>
          </a:p>
          <a:p>
            <a:pPr marL="0" lvl="0" indent="0" algn="l" rtl="0">
              <a:lnSpc>
                <a:spcPct val="90000"/>
              </a:lnSpc>
              <a:spcBef>
                <a:spcPts val="1000"/>
              </a:spcBef>
              <a:spcAft>
                <a:spcPts val="0"/>
              </a:spcAft>
              <a:buClr>
                <a:srgbClr val="065283"/>
              </a:buClr>
              <a:buSzPts val="1800"/>
              <a:buFont typeface="Trebuchet MS"/>
              <a:buNone/>
            </a:pPr>
            <a:endParaRPr lang="en-US" dirty="0"/>
          </a:p>
          <a:p>
            <a:endParaRPr lang="en-US" dirty="0"/>
          </a:p>
        </p:txBody>
      </p:sp>
      <p:sp>
        <p:nvSpPr>
          <p:cNvPr id="4" name="Title 1">
            <a:extLst>
              <a:ext uri="{FF2B5EF4-FFF2-40B4-BE49-F238E27FC236}">
                <a16:creationId xmlns:a16="http://schemas.microsoft.com/office/drawing/2014/main" id="{D40372B4-92E9-C9C4-9F43-C4901D6D5EDC}"/>
              </a:ext>
            </a:extLst>
          </p:cNvPr>
          <p:cNvSpPr txBox="1">
            <a:spLocks/>
          </p:cNvSpPr>
          <p:nvPr/>
        </p:nvSpPr>
        <p:spPr>
          <a:xfrm>
            <a:off x="311700" y="43716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6BFF"/>
              </a:buClr>
              <a:buSzPts val="2000"/>
              <a:buFont typeface="Helvetica Neue"/>
              <a:buNone/>
              <a:defRPr sz="2000" b="0" i="0" u="none" strike="noStrike" cap="none">
                <a:solidFill>
                  <a:srgbClr val="006B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9pPr>
          </a:lstStyle>
          <a:p>
            <a:r>
              <a:rPr lang="en-US" sz="2400" b="1" dirty="0"/>
              <a:t>Security in Portable Electronic documents (PDF)</a:t>
            </a:r>
          </a:p>
        </p:txBody>
      </p:sp>
      <p:pic>
        <p:nvPicPr>
          <p:cNvPr id="5" name="Picture 4">
            <a:extLst>
              <a:ext uri="{FF2B5EF4-FFF2-40B4-BE49-F238E27FC236}">
                <a16:creationId xmlns:a16="http://schemas.microsoft.com/office/drawing/2014/main" id="{9771D0F1-9E8D-D253-F82F-5EAB1FAC214B}"/>
              </a:ext>
            </a:extLst>
          </p:cNvPr>
          <p:cNvPicPr>
            <a:picLocks noChangeAspect="1"/>
          </p:cNvPicPr>
          <p:nvPr/>
        </p:nvPicPr>
        <p:blipFill>
          <a:blip r:embed="rId3"/>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2326684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0739-CC46-D10E-3D13-565683F7F267}"/>
              </a:ext>
            </a:extLst>
          </p:cNvPr>
          <p:cNvSpPr>
            <a:spLocks noGrp="1"/>
          </p:cNvSpPr>
          <p:nvPr>
            <p:ph type="title"/>
          </p:nvPr>
        </p:nvSpPr>
        <p:spPr/>
        <p:txBody>
          <a:bodyPr/>
          <a:lstStyle/>
          <a:p>
            <a:r>
              <a:rPr lang="en-US" dirty="0"/>
              <a:t>PAdES implementation (PDF Advanced Electronic Signatures)</a:t>
            </a:r>
            <a:br>
              <a:rPr lang="en-US" dirty="0"/>
            </a:br>
            <a:endParaRPr lang="en-US" dirty="0"/>
          </a:p>
        </p:txBody>
      </p:sp>
      <p:sp>
        <p:nvSpPr>
          <p:cNvPr id="4" name="Google Shape;289;p22">
            <a:extLst>
              <a:ext uri="{FF2B5EF4-FFF2-40B4-BE49-F238E27FC236}">
                <a16:creationId xmlns:a16="http://schemas.microsoft.com/office/drawing/2014/main" id="{D08D90A4-237D-04A4-7186-F1F678FABD93}"/>
              </a:ext>
            </a:extLst>
          </p:cNvPr>
          <p:cNvSpPr txBox="1">
            <a:spLocks/>
          </p:cNvSpPr>
          <p:nvPr/>
        </p:nvSpPr>
        <p:spPr>
          <a:xfrm>
            <a:off x="464975" y="1017725"/>
            <a:ext cx="9444135" cy="8948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800"/>
              <a:buFont typeface="Helvetica Neue"/>
              <a:buChar char="●"/>
              <a:defRPr sz="1800" b="0" i="0" u="none" strike="noStrike" cap="none">
                <a:solidFill>
                  <a:srgbClr val="666666"/>
                </a:solidFill>
                <a:latin typeface="Helvetica Neue"/>
                <a:ea typeface="Helvetica Neue"/>
                <a:cs typeface="Helvetica Neue"/>
                <a:sym typeface="Helvetica Neue"/>
              </a:defRPr>
            </a:lvl1pPr>
            <a:lvl2pPr marL="914400" marR="0" lvl="1"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2pPr>
            <a:lvl3pPr marL="1371600" marR="0" lvl="2"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3pPr>
            <a:lvl4pPr marL="1828800" marR="0" lvl="3"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4pPr>
            <a:lvl5pPr marL="2286000" marR="0" lvl="4"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5pPr>
            <a:lvl6pPr marL="2743200" marR="0" lvl="5"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6pPr>
            <a:lvl7pPr marL="3200400" marR="0" lvl="6"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7pPr>
            <a:lvl8pPr marL="3657600" marR="0" lvl="7"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8pPr>
            <a:lvl9pPr marL="4114800" marR="0" lvl="8" indent="-317500" algn="l" rtl="0">
              <a:lnSpc>
                <a:spcPct val="100000"/>
              </a:lnSpc>
              <a:spcBef>
                <a:spcPts val="1400"/>
              </a:spcBef>
              <a:spcAft>
                <a:spcPts val="140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9pPr>
          </a:lstStyle>
          <a:p>
            <a:pPr marL="0" indent="0">
              <a:lnSpc>
                <a:spcPct val="90000"/>
              </a:lnSpc>
              <a:buClr>
                <a:srgbClr val="41AF46"/>
              </a:buClr>
              <a:buSzPts val="2400"/>
              <a:buFont typeface="Trebuchet MS"/>
              <a:buNone/>
            </a:pPr>
            <a:endParaRPr lang="en-US" dirty="0"/>
          </a:p>
        </p:txBody>
      </p:sp>
      <p:sp>
        <p:nvSpPr>
          <p:cNvPr id="5" name="Google Shape;290;p22">
            <a:extLst>
              <a:ext uri="{FF2B5EF4-FFF2-40B4-BE49-F238E27FC236}">
                <a16:creationId xmlns:a16="http://schemas.microsoft.com/office/drawing/2014/main" id="{7B957072-0747-7FE0-1E08-2E7BE282C2AD}"/>
              </a:ext>
            </a:extLst>
          </p:cNvPr>
          <p:cNvSpPr txBox="1">
            <a:spLocks/>
          </p:cNvSpPr>
          <p:nvPr/>
        </p:nvSpPr>
        <p:spPr>
          <a:xfrm>
            <a:off x="446314" y="1152062"/>
            <a:ext cx="8697686" cy="32115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90000"/>
              </a:lnSpc>
              <a:buClr>
                <a:srgbClr val="065283"/>
              </a:buClr>
              <a:buSzPts val="1800"/>
              <a:buFont typeface="Arial"/>
              <a:buChar char="•"/>
            </a:pPr>
            <a:r>
              <a:rPr lang="en-US"/>
              <a:t>A set of restrictions and extensions to PDF and ISO 32000-1</a:t>
            </a:r>
          </a:p>
        </p:txBody>
      </p:sp>
      <p:sp>
        <p:nvSpPr>
          <p:cNvPr id="6" name="Google Shape;292;p22">
            <a:extLst>
              <a:ext uri="{FF2B5EF4-FFF2-40B4-BE49-F238E27FC236}">
                <a16:creationId xmlns:a16="http://schemas.microsoft.com/office/drawing/2014/main" id="{CB87C912-2953-D958-8FA5-9006ADBE36D2}"/>
              </a:ext>
            </a:extLst>
          </p:cNvPr>
          <p:cNvSpPr/>
          <p:nvPr/>
        </p:nvSpPr>
        <p:spPr>
          <a:xfrm>
            <a:off x="335576" y="1643052"/>
            <a:ext cx="891916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4C4C4C"/>
                </a:solidFill>
                <a:latin typeface="Arial"/>
                <a:ea typeface="Arial"/>
                <a:cs typeface="Arial"/>
                <a:sym typeface="Arial"/>
              </a:rPr>
              <a:t>PAdES ETSI_TS_102_778:</a:t>
            </a:r>
            <a:r>
              <a:rPr lang="en-US" sz="1800" dirty="0">
                <a:solidFill>
                  <a:srgbClr val="4C4C4C"/>
                </a:solidFill>
                <a:latin typeface="Arial"/>
                <a:ea typeface="Arial"/>
                <a:cs typeface="Arial"/>
                <a:sym typeface="Arial"/>
              </a:rPr>
              <a:t>  </a:t>
            </a:r>
            <a:r>
              <a:rPr lang="en-US" sz="1800" dirty="0">
                <a:solidFill>
                  <a:srgbClr val="4C4C4C"/>
                </a:solidFill>
                <a:latin typeface="Times New Roman"/>
                <a:ea typeface="Times New Roman"/>
                <a:cs typeface="Times New Roman"/>
                <a:sym typeface="Times New Roman"/>
              </a:rPr>
              <a:t>is the new standard  for PDF signatures. It's based on </a:t>
            </a:r>
            <a:r>
              <a:rPr lang="en-US" sz="1800" dirty="0" err="1">
                <a:solidFill>
                  <a:srgbClr val="4C4C4C"/>
                </a:solidFill>
                <a:latin typeface="Times New Roman"/>
                <a:ea typeface="Times New Roman"/>
                <a:cs typeface="Times New Roman"/>
                <a:sym typeface="Times New Roman"/>
              </a:rPr>
              <a:t>CAdES</a:t>
            </a:r>
            <a:r>
              <a:rPr lang="en-US" sz="1800" dirty="0">
                <a:solidFill>
                  <a:srgbClr val="4C4C4C"/>
                </a:solidFill>
                <a:latin typeface="Times New Roman"/>
                <a:ea typeface="Times New Roman"/>
                <a:cs typeface="Times New Roman"/>
                <a:sym typeface="Times New Roman"/>
              </a:rPr>
              <a:t>, but very limited, so that the standards do not have much in common – </a:t>
            </a:r>
            <a:endParaRPr dirty="0"/>
          </a:p>
          <a:p>
            <a:pPr marL="0" marR="0" lvl="0" indent="0" algn="l" rtl="0">
              <a:spcBef>
                <a:spcPts val="0"/>
              </a:spcBef>
              <a:spcAft>
                <a:spcPts val="0"/>
              </a:spcAft>
              <a:buNone/>
            </a:pPr>
            <a:endParaRPr sz="1800" dirty="0">
              <a:solidFill>
                <a:srgbClr val="4C4C4C"/>
              </a:solidFill>
              <a:latin typeface="Arial"/>
              <a:ea typeface="Arial"/>
              <a:cs typeface="Arial"/>
              <a:sym typeface="Arial"/>
            </a:endParaRPr>
          </a:p>
          <a:p>
            <a:pPr marL="0" marR="0" lvl="0" indent="0" algn="l" rtl="0">
              <a:spcBef>
                <a:spcPts val="0"/>
              </a:spcBef>
              <a:spcAft>
                <a:spcPts val="0"/>
              </a:spcAft>
              <a:buNone/>
            </a:pPr>
            <a:r>
              <a:rPr lang="en-US" sz="1800" dirty="0">
                <a:solidFill>
                  <a:srgbClr val="4C4C4C"/>
                </a:solidFill>
                <a:latin typeface="Times New Roman"/>
                <a:ea typeface="Times New Roman"/>
                <a:cs typeface="Times New Roman"/>
                <a:sym typeface="Times New Roman"/>
              </a:rPr>
              <a:t>PAdES – LTV ; long term validation </a:t>
            </a:r>
            <a:endParaRPr dirty="0"/>
          </a:p>
        </p:txBody>
      </p:sp>
      <p:sp>
        <p:nvSpPr>
          <p:cNvPr id="7" name="Google Shape;293;p22">
            <a:extLst>
              <a:ext uri="{FF2B5EF4-FFF2-40B4-BE49-F238E27FC236}">
                <a16:creationId xmlns:a16="http://schemas.microsoft.com/office/drawing/2014/main" id="{4EADEFD7-DA64-1A4A-14C4-EDABD8ED8976}"/>
              </a:ext>
            </a:extLst>
          </p:cNvPr>
          <p:cNvSpPr/>
          <p:nvPr/>
        </p:nvSpPr>
        <p:spPr>
          <a:xfrm>
            <a:off x="311700" y="3073496"/>
            <a:ext cx="60960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4C4C4C"/>
                </a:solidFill>
                <a:latin typeface="Times New Roman"/>
                <a:ea typeface="Times New Roman"/>
                <a:cs typeface="Times New Roman"/>
                <a:sym typeface="Times New Roman"/>
              </a:rPr>
              <a:t>Requires Document security store (DSS) and Document Timestamp</a:t>
            </a:r>
            <a:endParaRPr dirty="0"/>
          </a:p>
          <a:p>
            <a:pPr marL="0" marR="0" lvl="0" indent="0" algn="l" rtl="0">
              <a:spcBef>
                <a:spcPts val="0"/>
              </a:spcBef>
              <a:spcAft>
                <a:spcPts val="0"/>
              </a:spcAft>
              <a:buNone/>
            </a:pPr>
            <a:endParaRPr sz="1800" dirty="0">
              <a:solidFill>
                <a:srgbClr val="4C4C4C"/>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dirty="0">
                <a:solidFill>
                  <a:srgbClr val="4C4C4C"/>
                </a:solidFill>
                <a:latin typeface="Times New Roman"/>
                <a:ea typeface="Times New Roman"/>
                <a:cs typeface="Times New Roman"/>
                <a:sym typeface="Times New Roman"/>
              </a:rPr>
              <a:t>A new DSS+TS are added before expiration of the last document timestamp </a:t>
            </a:r>
            <a:endParaRPr dirty="0"/>
          </a:p>
        </p:txBody>
      </p:sp>
      <p:pic>
        <p:nvPicPr>
          <p:cNvPr id="8" name="Picture 7">
            <a:extLst>
              <a:ext uri="{FF2B5EF4-FFF2-40B4-BE49-F238E27FC236}">
                <a16:creationId xmlns:a16="http://schemas.microsoft.com/office/drawing/2014/main" id="{F55E98A6-1A96-B113-FCE0-FE8C13ADC33E}"/>
              </a:ext>
            </a:extLst>
          </p:cNvPr>
          <p:cNvPicPr>
            <a:picLocks noChangeAspect="1"/>
          </p:cNvPicPr>
          <p:nvPr/>
        </p:nvPicPr>
        <p:blipFill>
          <a:blip r:embed="rId2"/>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3626044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FB08-0616-728F-15A6-EC72C4265BC7}"/>
              </a:ext>
            </a:extLst>
          </p:cNvPr>
          <p:cNvSpPr>
            <a:spLocks noGrp="1"/>
          </p:cNvSpPr>
          <p:nvPr>
            <p:ph type="title"/>
          </p:nvPr>
        </p:nvSpPr>
        <p:spPr/>
        <p:txBody>
          <a:bodyPr/>
          <a:lstStyle/>
          <a:p>
            <a:r>
              <a:rPr lang="en-US" dirty="0"/>
              <a:t>STORY </a:t>
            </a:r>
            <a:r>
              <a:rPr lang="en-US" dirty="0">
                <a:sym typeface="Wingdings" panose="05000000000000000000" pitchFamily="2" charset="2"/>
              </a:rPr>
              <a:t> what happen ?  What is Role of Software </a:t>
            </a:r>
            <a:endParaRPr lang="en-US" dirty="0"/>
          </a:p>
        </p:txBody>
      </p:sp>
      <p:sp>
        <p:nvSpPr>
          <p:cNvPr id="3" name="Text Placeholder 2">
            <a:extLst>
              <a:ext uri="{FF2B5EF4-FFF2-40B4-BE49-F238E27FC236}">
                <a16:creationId xmlns:a16="http://schemas.microsoft.com/office/drawing/2014/main" id="{1D08EC60-C301-7CEE-9D5A-8E0318809CA8}"/>
              </a:ext>
            </a:extLst>
          </p:cNvPr>
          <p:cNvSpPr>
            <a:spLocks noGrp="1"/>
          </p:cNvSpPr>
          <p:nvPr>
            <p:ph type="body" idx="1"/>
          </p:nvPr>
        </p:nvSpPr>
        <p:spPr>
          <a:xfrm>
            <a:off x="311700" y="1514462"/>
            <a:ext cx="8520600" cy="2204977"/>
          </a:xfrm>
        </p:spPr>
        <p:txBody>
          <a:bodyPr/>
          <a:lstStyle/>
          <a:p>
            <a:endParaRPr lang="en-US" sz="2800" dirty="0"/>
          </a:p>
          <a:p>
            <a:r>
              <a:rPr lang="en-US" sz="2800" dirty="0"/>
              <a:t>Who is Responsible of Applications Around ?</a:t>
            </a:r>
          </a:p>
          <a:p>
            <a:endParaRPr lang="en-US" sz="2800" dirty="0"/>
          </a:p>
          <a:p>
            <a:r>
              <a:rPr lang="en-US" sz="2800" dirty="0"/>
              <a:t>What happen behind scene ?</a:t>
            </a:r>
          </a:p>
          <a:p>
            <a:pPr marL="114300" indent="0">
              <a:buNone/>
            </a:pPr>
            <a:endParaRPr lang="en-US" sz="2800" dirty="0"/>
          </a:p>
          <a:p>
            <a:pPr marL="114300" indent="0">
              <a:buNone/>
            </a:pPr>
            <a:endParaRPr lang="en-US" sz="2800" dirty="0"/>
          </a:p>
          <a:p>
            <a:pPr marL="114300" indent="0">
              <a:buNone/>
            </a:pPr>
            <a:endParaRPr lang="en-US" sz="2800" dirty="0"/>
          </a:p>
          <a:p>
            <a:pPr marL="114300" indent="0">
              <a:buNone/>
            </a:pPr>
            <a:endParaRPr lang="en-US" sz="2800" dirty="0"/>
          </a:p>
        </p:txBody>
      </p:sp>
      <p:pic>
        <p:nvPicPr>
          <p:cNvPr id="4" name="Picture 3">
            <a:extLst>
              <a:ext uri="{FF2B5EF4-FFF2-40B4-BE49-F238E27FC236}">
                <a16:creationId xmlns:a16="http://schemas.microsoft.com/office/drawing/2014/main" id="{5FE6FBB2-BCC7-6EFA-E886-7C55705F380F}"/>
              </a:ext>
            </a:extLst>
          </p:cNvPr>
          <p:cNvPicPr>
            <a:picLocks noChangeAspect="1"/>
          </p:cNvPicPr>
          <p:nvPr/>
        </p:nvPicPr>
        <p:blipFill>
          <a:blip r:embed="rId3"/>
          <a:stretch>
            <a:fillRect/>
          </a:stretch>
        </p:blipFill>
        <p:spPr>
          <a:xfrm>
            <a:off x="6028916" y="0"/>
            <a:ext cx="3115084" cy="2204977"/>
          </a:xfrm>
          <a:prstGeom prst="rect">
            <a:avLst/>
          </a:prstGeom>
        </p:spPr>
      </p:pic>
    </p:spTree>
    <p:extLst>
      <p:ext uri="{BB962C8B-B14F-4D97-AF65-F5344CB8AC3E}">
        <p14:creationId xmlns:p14="http://schemas.microsoft.com/office/powerpoint/2010/main" val="3065110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3BB7-BC28-736C-7326-EF9AB2DD65F9}"/>
              </a:ext>
            </a:extLst>
          </p:cNvPr>
          <p:cNvSpPr>
            <a:spLocks noGrp="1"/>
          </p:cNvSpPr>
          <p:nvPr>
            <p:ph type="title"/>
          </p:nvPr>
        </p:nvSpPr>
        <p:spPr/>
        <p:txBody>
          <a:bodyPr/>
          <a:lstStyle/>
          <a:p>
            <a:r>
              <a:rPr lang="en-US" b="1" dirty="0"/>
              <a:t>Protecting Portable Document – PDF </a:t>
            </a:r>
          </a:p>
        </p:txBody>
      </p:sp>
      <p:sp>
        <p:nvSpPr>
          <p:cNvPr id="3" name="Text Placeholder 2">
            <a:extLst>
              <a:ext uri="{FF2B5EF4-FFF2-40B4-BE49-F238E27FC236}">
                <a16:creationId xmlns:a16="http://schemas.microsoft.com/office/drawing/2014/main" id="{8E618CAB-A17E-972D-6975-F147EFAA7744}"/>
              </a:ext>
            </a:extLst>
          </p:cNvPr>
          <p:cNvSpPr>
            <a:spLocks noGrp="1"/>
          </p:cNvSpPr>
          <p:nvPr>
            <p:ph type="body" idx="1"/>
          </p:nvPr>
        </p:nvSpPr>
        <p:spPr/>
        <p:txBody>
          <a:bodyPr/>
          <a:lstStyle/>
          <a:p>
            <a:r>
              <a:rPr lang="en-US" dirty="0"/>
              <a:t>Digital Signature – To apply integrity on the file:</a:t>
            </a:r>
          </a:p>
          <a:p>
            <a:pPr marL="114300" indent="0">
              <a:buNone/>
            </a:pPr>
            <a:endParaRPr lang="en-US" dirty="0"/>
          </a:p>
          <a:p>
            <a:endParaRPr lang="en-US" dirty="0"/>
          </a:p>
          <a:p>
            <a:pPr marL="285750" lvl="0" indent="-285750" algn="l" rtl="0">
              <a:lnSpc>
                <a:spcPct val="90000"/>
              </a:lnSpc>
              <a:spcBef>
                <a:spcPts val="0"/>
              </a:spcBef>
              <a:spcAft>
                <a:spcPts val="0"/>
              </a:spcAft>
              <a:buClr>
                <a:srgbClr val="000000"/>
              </a:buClr>
              <a:buSzPts val="1800"/>
              <a:buFont typeface="Noto Sans Symbols"/>
              <a:buChar char="❑"/>
            </a:pPr>
            <a:r>
              <a:rPr lang="en-US" dirty="0">
                <a:solidFill>
                  <a:srgbClr val="000000"/>
                </a:solidFill>
                <a:latin typeface="Century"/>
                <a:ea typeface="Century"/>
                <a:cs typeface="Century"/>
                <a:sym typeface="Century"/>
              </a:rPr>
              <a:t>Generate a signature field</a:t>
            </a:r>
            <a:endParaRPr lang="en-US" dirty="0"/>
          </a:p>
          <a:p>
            <a:pPr marL="0" lvl="0" indent="0" algn="l" rtl="0">
              <a:lnSpc>
                <a:spcPct val="90000"/>
              </a:lnSpc>
              <a:spcBef>
                <a:spcPts val="1000"/>
              </a:spcBef>
              <a:spcAft>
                <a:spcPts val="0"/>
              </a:spcAft>
              <a:buClr>
                <a:srgbClr val="000000"/>
              </a:buClr>
              <a:buSzPts val="1800"/>
              <a:buFont typeface="Century"/>
              <a:buNone/>
            </a:pPr>
            <a:br>
              <a:rPr lang="en-US" dirty="0">
                <a:solidFill>
                  <a:srgbClr val="000000"/>
                </a:solidFill>
                <a:latin typeface="Century"/>
                <a:ea typeface="Century"/>
                <a:cs typeface="Century"/>
                <a:sym typeface="Century"/>
              </a:rPr>
            </a:br>
            <a:r>
              <a:rPr lang="en-US" dirty="0">
                <a:solidFill>
                  <a:srgbClr val="000000"/>
                </a:solidFill>
                <a:latin typeface="Century"/>
                <a:ea typeface="Century"/>
                <a:cs typeface="Century"/>
                <a:sym typeface="Century"/>
              </a:rPr>
              <a:t>- </a:t>
            </a:r>
            <a:r>
              <a:rPr lang="en-US" dirty="0">
                <a:solidFill>
                  <a:srgbClr val="000000"/>
                </a:solidFill>
                <a:latin typeface="Times New Roman"/>
                <a:ea typeface="Times New Roman"/>
                <a:cs typeface="Times New Roman"/>
                <a:sym typeface="Times New Roman"/>
              </a:rPr>
              <a:t>Generate a signature dictionary (Generate a PDF object and define Byte Range.)</a:t>
            </a:r>
            <a:endParaRPr lang="en-US" dirty="0"/>
          </a:p>
          <a:p>
            <a:pPr marL="0" lvl="0" indent="0" algn="l" rtl="0">
              <a:lnSpc>
                <a:spcPct val="90000"/>
              </a:lnSpc>
              <a:spcBef>
                <a:spcPts val="1000"/>
              </a:spcBef>
              <a:spcAft>
                <a:spcPts val="0"/>
              </a:spcAft>
              <a:buClr>
                <a:srgbClr val="000000"/>
              </a:buClr>
              <a:buSzPts val="1800"/>
              <a:buFont typeface="Times New Roman"/>
              <a:buNone/>
            </a:pPr>
            <a:br>
              <a:rPr lang="en-US" dirty="0">
                <a:solidFill>
                  <a:srgbClr val="000000"/>
                </a:solidFill>
                <a:latin typeface="Times New Roman"/>
                <a:ea typeface="Times New Roman"/>
                <a:cs typeface="Times New Roman"/>
                <a:sym typeface="Times New Roman"/>
              </a:rPr>
            </a:br>
            <a:r>
              <a:rPr lang="en-US" dirty="0">
                <a:solidFill>
                  <a:srgbClr val="000000"/>
                </a:solidFill>
                <a:latin typeface="Times New Roman"/>
                <a:ea typeface="Times New Roman"/>
                <a:cs typeface="Times New Roman"/>
                <a:sym typeface="Times New Roman"/>
              </a:rPr>
              <a:t>- Calculate the signature value, generate PKCS#7 and embed it into the signature dictionary</a:t>
            </a:r>
            <a:endParaRPr lang="en-US" dirty="0"/>
          </a:p>
          <a:p>
            <a:endParaRPr lang="en-US" dirty="0"/>
          </a:p>
          <a:p>
            <a:endParaRPr lang="en-US" dirty="0"/>
          </a:p>
        </p:txBody>
      </p:sp>
      <p:pic>
        <p:nvPicPr>
          <p:cNvPr id="10" name="Picture 9">
            <a:extLst>
              <a:ext uri="{FF2B5EF4-FFF2-40B4-BE49-F238E27FC236}">
                <a16:creationId xmlns:a16="http://schemas.microsoft.com/office/drawing/2014/main" id="{67981553-DD35-60E9-70D8-B8644B78175A}"/>
              </a:ext>
            </a:extLst>
          </p:cNvPr>
          <p:cNvPicPr>
            <a:picLocks noChangeAspect="1"/>
          </p:cNvPicPr>
          <p:nvPr/>
        </p:nvPicPr>
        <p:blipFill>
          <a:blip r:embed="rId2"/>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233704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48E7-AD12-97B0-2E85-F2110551EC8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CBE200-23B2-8378-ED17-421548D601C6}"/>
              </a:ext>
            </a:extLst>
          </p:cNvPr>
          <p:cNvSpPr>
            <a:spLocks noGrp="1"/>
          </p:cNvSpPr>
          <p:nvPr>
            <p:ph type="body" idx="1"/>
          </p:nvPr>
        </p:nvSpPr>
        <p:spPr/>
        <p:txBody>
          <a:bodyPr/>
          <a:lstStyle/>
          <a:p>
            <a:endParaRPr lang="en-US" dirty="0"/>
          </a:p>
        </p:txBody>
      </p:sp>
      <p:pic>
        <p:nvPicPr>
          <p:cNvPr id="4" name="Google Shape;308;p24">
            <a:extLst>
              <a:ext uri="{FF2B5EF4-FFF2-40B4-BE49-F238E27FC236}">
                <a16:creationId xmlns:a16="http://schemas.microsoft.com/office/drawing/2014/main" id="{A3968B92-AD36-9300-AE67-E62496B7DB79}"/>
              </a:ext>
            </a:extLst>
          </p:cNvPr>
          <p:cNvPicPr preferRelativeResize="0"/>
          <p:nvPr/>
        </p:nvPicPr>
        <p:blipFill rotWithShape="1">
          <a:blip r:embed="rId2">
            <a:alphaModFix/>
          </a:blip>
          <a:srcRect/>
          <a:stretch/>
        </p:blipFill>
        <p:spPr>
          <a:xfrm>
            <a:off x="-2333" y="130064"/>
            <a:ext cx="9146333" cy="5013435"/>
          </a:xfrm>
          <a:prstGeom prst="rect">
            <a:avLst/>
          </a:prstGeom>
          <a:noFill/>
          <a:ln>
            <a:noFill/>
          </a:ln>
        </p:spPr>
      </p:pic>
      <p:pic>
        <p:nvPicPr>
          <p:cNvPr id="8" name="Picture 7">
            <a:extLst>
              <a:ext uri="{FF2B5EF4-FFF2-40B4-BE49-F238E27FC236}">
                <a16:creationId xmlns:a16="http://schemas.microsoft.com/office/drawing/2014/main" id="{AD143D5C-C3F4-1240-0207-CBB6B04D9238}"/>
              </a:ext>
            </a:extLst>
          </p:cNvPr>
          <p:cNvPicPr>
            <a:picLocks noChangeAspect="1"/>
          </p:cNvPicPr>
          <p:nvPr/>
        </p:nvPicPr>
        <p:blipFill>
          <a:blip r:embed="rId3"/>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119479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394D-FBCD-5981-F7F5-D6CE883CEA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1391B8-F0D3-C2B8-FCB9-52B49B9D560A}"/>
              </a:ext>
            </a:extLst>
          </p:cNvPr>
          <p:cNvSpPr>
            <a:spLocks noGrp="1"/>
          </p:cNvSpPr>
          <p:nvPr>
            <p:ph type="body" idx="1"/>
          </p:nvPr>
        </p:nvSpPr>
        <p:spPr/>
        <p:txBody>
          <a:bodyPr/>
          <a:lstStyle/>
          <a:p>
            <a:endParaRPr lang="en-US"/>
          </a:p>
        </p:txBody>
      </p:sp>
      <p:sp>
        <p:nvSpPr>
          <p:cNvPr id="4" name="Google Shape;367;p32">
            <a:extLst>
              <a:ext uri="{FF2B5EF4-FFF2-40B4-BE49-F238E27FC236}">
                <a16:creationId xmlns:a16="http://schemas.microsoft.com/office/drawing/2014/main" id="{D5AEBAEA-C474-722A-DB67-F1C18CFD30D9}"/>
              </a:ext>
            </a:extLst>
          </p:cNvPr>
          <p:cNvSpPr txBox="1">
            <a:spLocks/>
          </p:cNvSpPr>
          <p:nvPr/>
        </p:nvSpPr>
        <p:spPr>
          <a:xfrm>
            <a:off x="968829" y="371021"/>
            <a:ext cx="9024257" cy="1071789"/>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6BFF"/>
              </a:buClr>
              <a:buSzPts val="2000"/>
              <a:buFont typeface="Helvetica Neue"/>
              <a:buNone/>
              <a:defRPr sz="2000" b="0" i="0" u="none" strike="noStrike" cap="none">
                <a:solidFill>
                  <a:srgbClr val="006B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FCFD8"/>
              </a:buClr>
              <a:buSzPts val="2800"/>
              <a:buFont typeface="Helvetica Neue"/>
              <a:buNone/>
              <a:defRPr sz="2800" b="0" i="0" u="none" strike="noStrike" cap="none">
                <a:solidFill>
                  <a:srgbClr val="5FCFD8"/>
                </a:solidFill>
                <a:latin typeface="Helvetica Neue"/>
                <a:ea typeface="Helvetica Neue"/>
                <a:cs typeface="Helvetica Neue"/>
                <a:sym typeface="Helvetica Neue"/>
              </a:defRPr>
            </a:lvl9pPr>
          </a:lstStyle>
          <a:p>
            <a:pPr>
              <a:lnSpc>
                <a:spcPct val="90000"/>
              </a:lnSpc>
              <a:buClr>
                <a:srgbClr val="065283"/>
              </a:buClr>
              <a:buSzPct val="100000"/>
              <a:buFont typeface="Trebuchet MS"/>
              <a:buNone/>
            </a:pPr>
            <a:r>
              <a:rPr lang="en-US"/>
              <a:t>Digital signature field </a:t>
            </a:r>
            <a:r>
              <a:rPr lang="en-US" i="1"/>
              <a:t>									                </a:t>
            </a:r>
            <a:r>
              <a:rPr lang="en-US" sz="2800" i="1"/>
              <a:t>Contd…</a:t>
            </a:r>
            <a:endParaRPr lang="en-US"/>
          </a:p>
        </p:txBody>
      </p:sp>
      <p:pic>
        <p:nvPicPr>
          <p:cNvPr id="5" name="Google Shape;368;p32">
            <a:extLst>
              <a:ext uri="{FF2B5EF4-FFF2-40B4-BE49-F238E27FC236}">
                <a16:creationId xmlns:a16="http://schemas.microsoft.com/office/drawing/2014/main" id="{E4A2B4C3-75B0-E363-DE2D-79DE7F780386}"/>
              </a:ext>
            </a:extLst>
          </p:cNvPr>
          <p:cNvPicPr preferRelativeResize="0"/>
          <p:nvPr/>
        </p:nvPicPr>
        <p:blipFill rotWithShape="1">
          <a:blip r:embed="rId2">
            <a:alphaModFix/>
          </a:blip>
          <a:srcRect/>
          <a:stretch/>
        </p:blipFill>
        <p:spPr>
          <a:xfrm>
            <a:off x="186509" y="122459"/>
            <a:ext cx="8815251" cy="5021041"/>
          </a:xfrm>
          <a:prstGeom prst="rect">
            <a:avLst/>
          </a:prstGeom>
          <a:noFill/>
          <a:ln>
            <a:noFill/>
          </a:ln>
        </p:spPr>
      </p:pic>
      <p:sp>
        <p:nvSpPr>
          <p:cNvPr id="6" name="Google Shape;369;p32">
            <a:extLst>
              <a:ext uri="{FF2B5EF4-FFF2-40B4-BE49-F238E27FC236}">
                <a16:creationId xmlns:a16="http://schemas.microsoft.com/office/drawing/2014/main" id="{7EC279CA-3F37-A116-84DB-84C4BB6255AA}"/>
              </a:ext>
            </a:extLst>
          </p:cNvPr>
          <p:cNvSpPr/>
          <p:nvPr/>
        </p:nvSpPr>
        <p:spPr>
          <a:xfrm>
            <a:off x="1088572" y="5631321"/>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The PDF Signature binary value is placed into the Contents entry of the signature dictionary.</a:t>
            </a:r>
            <a:endParaRPr sz="18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3448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C8E8-A59B-4EA7-CEB8-C62C71BB70DE}"/>
              </a:ext>
            </a:extLst>
          </p:cNvPr>
          <p:cNvSpPr>
            <a:spLocks noGrp="1"/>
          </p:cNvSpPr>
          <p:nvPr>
            <p:ph type="title"/>
          </p:nvPr>
        </p:nvSpPr>
        <p:spPr/>
        <p:txBody>
          <a:bodyPr/>
          <a:lstStyle/>
          <a:p>
            <a:r>
              <a:rPr lang="en-US" sz="2800" b="1" dirty="0"/>
              <a:t>Embedded Digital Signature</a:t>
            </a:r>
          </a:p>
        </p:txBody>
      </p:sp>
      <p:sp>
        <p:nvSpPr>
          <p:cNvPr id="4" name="Google Shape;375;p33">
            <a:extLst>
              <a:ext uri="{FF2B5EF4-FFF2-40B4-BE49-F238E27FC236}">
                <a16:creationId xmlns:a16="http://schemas.microsoft.com/office/drawing/2014/main" id="{6748A0A6-BCE0-5260-405B-500FD823C706}"/>
              </a:ext>
            </a:extLst>
          </p:cNvPr>
          <p:cNvSpPr txBox="1">
            <a:spLocks/>
          </p:cNvSpPr>
          <p:nvPr/>
        </p:nvSpPr>
        <p:spPr>
          <a:xfrm>
            <a:off x="116840" y="1277620"/>
            <a:ext cx="5651500" cy="32115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2000"/>
              <a:buFont typeface="Times New Roman"/>
              <a:buNone/>
            </a:pPr>
            <a:r>
              <a:rPr lang="en-US" sz="2000" b="1">
                <a:solidFill>
                  <a:schemeClr val="dk1"/>
                </a:solidFill>
                <a:latin typeface="Times New Roman"/>
                <a:ea typeface="Times New Roman"/>
                <a:cs typeface="Times New Roman"/>
                <a:sym typeface="Times New Roman"/>
              </a:rPr>
              <a:t>The digital signature isn't part ByteRange.</a:t>
            </a:r>
            <a:endParaRPr lang="en-US"/>
          </a:p>
          <a:p>
            <a:pPr>
              <a:lnSpc>
                <a:spcPct val="90000"/>
              </a:lnSpc>
              <a:spcBef>
                <a:spcPts val="1000"/>
              </a:spcBef>
              <a:buClr>
                <a:srgbClr val="065283"/>
              </a:buClr>
              <a:buSzPts val="2000"/>
              <a:buFont typeface="Trebuchet MS"/>
              <a:buNone/>
            </a:pPr>
            <a:endParaRPr lang="en-US" sz="2000" b="1">
              <a:solidFill>
                <a:schemeClr val="dk1"/>
              </a:solidFill>
              <a:latin typeface="Times New Roman"/>
              <a:ea typeface="Times New Roman"/>
              <a:cs typeface="Times New Roman"/>
              <a:sym typeface="Times New Roman"/>
            </a:endParaRPr>
          </a:p>
          <a:p>
            <a:pPr>
              <a:lnSpc>
                <a:spcPct val="90000"/>
              </a:lnSpc>
              <a:spcBef>
                <a:spcPts val="1000"/>
              </a:spcBef>
              <a:buClr>
                <a:schemeClr val="dk1"/>
              </a:buClr>
              <a:buSzPts val="2000"/>
              <a:buFont typeface="Times New Roman"/>
              <a:buNone/>
            </a:pPr>
            <a:r>
              <a:rPr lang="en-US" sz="2000" b="1">
                <a:solidFill>
                  <a:schemeClr val="dk1"/>
                </a:solidFill>
                <a:latin typeface="Times New Roman"/>
                <a:ea typeface="Times New Roman"/>
                <a:cs typeface="Times New Roman"/>
                <a:sym typeface="Times New Roman"/>
              </a:rPr>
              <a:t>There are no bytes in the PDF that aren't covered other than the PDF signature itself.</a:t>
            </a:r>
            <a:endParaRPr lang="en-US" sz="2000" b="1" dirty="0">
              <a:solidFill>
                <a:schemeClr val="dk1"/>
              </a:solidFill>
              <a:latin typeface="Times New Roman"/>
              <a:ea typeface="Times New Roman"/>
              <a:cs typeface="Times New Roman"/>
              <a:sym typeface="Times New Roman"/>
            </a:endParaRPr>
          </a:p>
        </p:txBody>
      </p:sp>
      <p:pic>
        <p:nvPicPr>
          <p:cNvPr id="5" name="Google Shape;377;p33">
            <a:extLst>
              <a:ext uri="{FF2B5EF4-FFF2-40B4-BE49-F238E27FC236}">
                <a16:creationId xmlns:a16="http://schemas.microsoft.com/office/drawing/2014/main" id="{8DD92E20-1C6D-AB15-07C7-8B75D734098D}"/>
              </a:ext>
            </a:extLst>
          </p:cNvPr>
          <p:cNvPicPr preferRelativeResize="0"/>
          <p:nvPr/>
        </p:nvPicPr>
        <p:blipFill rotWithShape="1">
          <a:blip r:embed="rId2">
            <a:alphaModFix/>
          </a:blip>
          <a:srcRect/>
          <a:stretch/>
        </p:blipFill>
        <p:spPr>
          <a:xfrm>
            <a:off x="5768340" y="357187"/>
            <a:ext cx="3392640" cy="4429125"/>
          </a:xfrm>
          <a:prstGeom prst="rect">
            <a:avLst/>
          </a:prstGeom>
          <a:noFill/>
          <a:ln>
            <a:noFill/>
          </a:ln>
        </p:spPr>
      </p:pic>
      <p:pic>
        <p:nvPicPr>
          <p:cNvPr id="6" name="Picture 5">
            <a:extLst>
              <a:ext uri="{FF2B5EF4-FFF2-40B4-BE49-F238E27FC236}">
                <a16:creationId xmlns:a16="http://schemas.microsoft.com/office/drawing/2014/main" id="{8527B340-06AC-A831-55A3-FF5AD81798A5}"/>
              </a:ext>
            </a:extLst>
          </p:cNvPr>
          <p:cNvPicPr>
            <a:picLocks noChangeAspect="1"/>
          </p:cNvPicPr>
          <p:nvPr/>
        </p:nvPicPr>
        <p:blipFill>
          <a:blip r:embed="rId3"/>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1438547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2BE3-7751-E40F-029B-54D6246C03EC}"/>
              </a:ext>
            </a:extLst>
          </p:cNvPr>
          <p:cNvSpPr>
            <a:spLocks noGrp="1"/>
          </p:cNvSpPr>
          <p:nvPr>
            <p:ph type="title"/>
          </p:nvPr>
        </p:nvSpPr>
        <p:spPr/>
        <p:txBody>
          <a:bodyPr/>
          <a:lstStyle/>
          <a:p>
            <a:endParaRPr lang="en-US" dirty="0"/>
          </a:p>
        </p:txBody>
      </p:sp>
      <p:pic>
        <p:nvPicPr>
          <p:cNvPr id="4" name="Google Shape;387;p34">
            <a:extLst>
              <a:ext uri="{FF2B5EF4-FFF2-40B4-BE49-F238E27FC236}">
                <a16:creationId xmlns:a16="http://schemas.microsoft.com/office/drawing/2014/main" id="{E96819EE-C05A-1487-B7EA-6B2C37513E3E}"/>
              </a:ext>
            </a:extLst>
          </p:cNvPr>
          <p:cNvPicPr preferRelativeResize="0"/>
          <p:nvPr/>
        </p:nvPicPr>
        <p:blipFill rotWithShape="1">
          <a:blip r:embed="rId2">
            <a:alphaModFix/>
          </a:blip>
          <a:srcRect/>
          <a:stretch/>
        </p:blipFill>
        <p:spPr>
          <a:xfrm>
            <a:off x="540427" y="1167616"/>
            <a:ext cx="8004133" cy="2977664"/>
          </a:xfrm>
          <a:prstGeom prst="rect">
            <a:avLst/>
          </a:prstGeom>
          <a:noFill/>
          <a:ln>
            <a:noFill/>
          </a:ln>
        </p:spPr>
      </p:pic>
      <p:sp>
        <p:nvSpPr>
          <p:cNvPr id="5" name="Google Shape;388;p34">
            <a:extLst>
              <a:ext uri="{FF2B5EF4-FFF2-40B4-BE49-F238E27FC236}">
                <a16:creationId xmlns:a16="http://schemas.microsoft.com/office/drawing/2014/main" id="{C085D0B5-8161-BAF8-3F19-4648BFF838D2}"/>
              </a:ext>
            </a:extLst>
          </p:cNvPr>
          <p:cNvSpPr txBox="1">
            <a:spLocks/>
          </p:cNvSpPr>
          <p:nvPr/>
        </p:nvSpPr>
        <p:spPr>
          <a:xfrm>
            <a:off x="569141" y="1486963"/>
            <a:ext cx="4844120" cy="28080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90000"/>
              </a:lnSpc>
              <a:buClr>
                <a:srgbClr val="065283"/>
              </a:buClr>
              <a:buSzPts val="1800"/>
              <a:buFont typeface="Noto Sans Symbols"/>
              <a:buChar char="❑"/>
            </a:pPr>
            <a:r>
              <a:rPr lang="en-US"/>
              <a:t>Certificate</a:t>
            </a:r>
          </a:p>
          <a:p>
            <a:pPr marL="285750" indent="-285750">
              <a:lnSpc>
                <a:spcPct val="90000"/>
              </a:lnSpc>
              <a:spcBef>
                <a:spcPts val="1000"/>
              </a:spcBef>
              <a:buClr>
                <a:srgbClr val="065283"/>
              </a:buClr>
              <a:buSzPts val="1800"/>
              <a:buFont typeface="Arial"/>
              <a:buChar char="•"/>
            </a:pPr>
            <a:r>
              <a:rPr lang="en-US"/>
              <a:t>Public Key </a:t>
            </a:r>
          </a:p>
          <a:p>
            <a:pPr marL="285750" indent="-285750">
              <a:lnSpc>
                <a:spcPct val="90000"/>
              </a:lnSpc>
              <a:spcBef>
                <a:spcPts val="1000"/>
              </a:spcBef>
              <a:buClr>
                <a:srgbClr val="065283"/>
              </a:buClr>
              <a:buSzPts val="1800"/>
              <a:buFont typeface="Arial"/>
              <a:buChar char="•"/>
            </a:pPr>
            <a:r>
              <a:rPr lang="en-US"/>
              <a:t>Identity info </a:t>
            </a:r>
          </a:p>
          <a:p>
            <a:pPr>
              <a:lnSpc>
                <a:spcPct val="90000"/>
              </a:lnSpc>
              <a:spcBef>
                <a:spcPts val="1000"/>
              </a:spcBef>
              <a:buClr>
                <a:srgbClr val="065283"/>
              </a:buClr>
              <a:buSzPts val="1800"/>
              <a:buFont typeface="Trebuchet MS"/>
              <a:buNone/>
            </a:pPr>
            <a:endParaRPr lang="en-US"/>
          </a:p>
          <a:p>
            <a:pPr marL="285750" indent="-285750">
              <a:lnSpc>
                <a:spcPct val="90000"/>
              </a:lnSpc>
              <a:spcBef>
                <a:spcPts val="1000"/>
              </a:spcBef>
              <a:buClr>
                <a:srgbClr val="065283"/>
              </a:buClr>
              <a:buSzPts val="1800"/>
              <a:buFont typeface="Noto Sans Symbols"/>
              <a:buChar char="❑"/>
            </a:pPr>
            <a:r>
              <a:rPr lang="en-US"/>
              <a:t>Hash of the document</a:t>
            </a:r>
          </a:p>
          <a:p>
            <a:pPr marL="285750" indent="-285750">
              <a:lnSpc>
                <a:spcPct val="90000"/>
              </a:lnSpc>
              <a:spcBef>
                <a:spcPts val="1000"/>
              </a:spcBef>
              <a:buClr>
                <a:srgbClr val="065283"/>
              </a:buClr>
              <a:buSzPts val="1800"/>
              <a:buFont typeface="Arial"/>
              <a:buChar char="•"/>
            </a:pPr>
            <a:r>
              <a:rPr lang="en-US"/>
              <a:t>ByteRange </a:t>
            </a:r>
            <a:endParaRPr lang="en-US" dirty="0"/>
          </a:p>
        </p:txBody>
      </p:sp>
      <p:pic>
        <p:nvPicPr>
          <p:cNvPr id="6" name="Picture 5">
            <a:extLst>
              <a:ext uri="{FF2B5EF4-FFF2-40B4-BE49-F238E27FC236}">
                <a16:creationId xmlns:a16="http://schemas.microsoft.com/office/drawing/2014/main" id="{B85E3421-1F79-3DC6-6FBE-BF139E7F950B}"/>
              </a:ext>
            </a:extLst>
          </p:cNvPr>
          <p:cNvPicPr>
            <a:picLocks noChangeAspect="1"/>
          </p:cNvPicPr>
          <p:nvPr/>
        </p:nvPicPr>
        <p:blipFill>
          <a:blip r:embed="rId3"/>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1956652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64C4-225D-1175-8E3D-C14A8E8D0CED}"/>
              </a:ext>
            </a:extLst>
          </p:cNvPr>
          <p:cNvSpPr>
            <a:spLocks noGrp="1"/>
          </p:cNvSpPr>
          <p:nvPr>
            <p:ph type="title"/>
          </p:nvPr>
        </p:nvSpPr>
        <p:spPr/>
        <p:txBody>
          <a:bodyPr/>
          <a:lstStyle/>
          <a:p>
            <a:r>
              <a:rPr lang="en-US" sz="2800" b="1" dirty="0"/>
              <a:t>Multiple Signature </a:t>
            </a:r>
          </a:p>
        </p:txBody>
      </p:sp>
      <p:sp>
        <p:nvSpPr>
          <p:cNvPr id="4" name="Google Shape;395;p35">
            <a:extLst>
              <a:ext uri="{FF2B5EF4-FFF2-40B4-BE49-F238E27FC236}">
                <a16:creationId xmlns:a16="http://schemas.microsoft.com/office/drawing/2014/main" id="{15C258A4-92AC-D1DE-954C-2AF49DF22E93}"/>
              </a:ext>
            </a:extLst>
          </p:cNvPr>
          <p:cNvSpPr txBox="1">
            <a:spLocks/>
          </p:cNvSpPr>
          <p:nvPr/>
        </p:nvSpPr>
        <p:spPr>
          <a:xfrm>
            <a:off x="410753" y="1344943"/>
            <a:ext cx="10515600" cy="32115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
                <a:srgbClr val="065283"/>
              </a:buClr>
              <a:buSzPts val="1800"/>
              <a:buFont typeface="Arial"/>
              <a:buChar char="•"/>
            </a:pPr>
            <a:r>
              <a:rPr lang="en-US" dirty="0"/>
              <a:t>Digital signatures are part of the file structure:</a:t>
            </a:r>
          </a:p>
          <a:p>
            <a:pPr marL="285750" indent="-285750">
              <a:lnSpc>
                <a:spcPct val="150000"/>
              </a:lnSpc>
              <a:spcBef>
                <a:spcPts val="1000"/>
              </a:spcBef>
              <a:buClr>
                <a:srgbClr val="065283"/>
              </a:buClr>
              <a:buSzPts val="1800"/>
              <a:buFont typeface="Arial"/>
              <a:buChar char="•"/>
            </a:pPr>
            <a:r>
              <a:rPr lang="en-US" dirty="0"/>
              <a:t>Digital signatures are listed in the signature panel. </a:t>
            </a:r>
          </a:p>
          <a:p>
            <a:pPr marL="285750" indent="-285750">
              <a:lnSpc>
                <a:spcPct val="150000"/>
              </a:lnSpc>
              <a:spcBef>
                <a:spcPts val="1000"/>
              </a:spcBef>
              <a:buClr>
                <a:srgbClr val="065283"/>
              </a:buClr>
              <a:buSzPts val="1800"/>
              <a:buFont typeface="Arial"/>
              <a:buChar char="•"/>
            </a:pPr>
            <a:r>
              <a:rPr lang="en-US" dirty="0"/>
              <a:t>A PDF document can be signed more than once,</a:t>
            </a:r>
            <a:br>
              <a:rPr lang="en-US" dirty="0"/>
            </a:br>
            <a:r>
              <a:rPr lang="en-US" dirty="0"/>
              <a:t>but parallel signatures aren't supported,</a:t>
            </a:r>
            <a:br>
              <a:rPr lang="en-US" dirty="0"/>
            </a:br>
            <a:r>
              <a:rPr lang="en-US" dirty="0"/>
              <a:t>only serial signatures sign all previous signatures.</a:t>
            </a:r>
          </a:p>
          <a:p>
            <a:pPr marL="285750" indent="-171450">
              <a:lnSpc>
                <a:spcPct val="90000"/>
              </a:lnSpc>
              <a:spcBef>
                <a:spcPts val="1000"/>
              </a:spcBef>
              <a:buClr>
                <a:srgbClr val="065283"/>
              </a:buClr>
              <a:buSzPts val="1800"/>
            </a:pPr>
            <a:endParaRPr lang="en-US" dirty="0"/>
          </a:p>
        </p:txBody>
      </p:sp>
      <p:pic>
        <p:nvPicPr>
          <p:cNvPr id="5" name="Google Shape;397;p35">
            <a:extLst>
              <a:ext uri="{FF2B5EF4-FFF2-40B4-BE49-F238E27FC236}">
                <a16:creationId xmlns:a16="http://schemas.microsoft.com/office/drawing/2014/main" id="{FF0460C0-792B-5F8C-BCAC-850F8DCDD020}"/>
              </a:ext>
            </a:extLst>
          </p:cNvPr>
          <p:cNvPicPr preferRelativeResize="0"/>
          <p:nvPr/>
        </p:nvPicPr>
        <p:blipFill rotWithShape="1">
          <a:blip r:embed="rId2">
            <a:alphaModFix/>
          </a:blip>
          <a:srcRect/>
          <a:stretch/>
        </p:blipFill>
        <p:spPr>
          <a:xfrm>
            <a:off x="4998720" y="259825"/>
            <a:ext cx="3833580" cy="4438650"/>
          </a:xfrm>
          <a:prstGeom prst="rect">
            <a:avLst/>
          </a:prstGeom>
          <a:noFill/>
          <a:ln>
            <a:noFill/>
          </a:ln>
        </p:spPr>
      </p:pic>
      <p:pic>
        <p:nvPicPr>
          <p:cNvPr id="6" name="Picture 5">
            <a:extLst>
              <a:ext uri="{FF2B5EF4-FFF2-40B4-BE49-F238E27FC236}">
                <a16:creationId xmlns:a16="http://schemas.microsoft.com/office/drawing/2014/main" id="{E11FEC61-9A81-812D-7C24-E28D00A9F9E9}"/>
              </a:ext>
            </a:extLst>
          </p:cNvPr>
          <p:cNvPicPr>
            <a:picLocks noChangeAspect="1"/>
          </p:cNvPicPr>
          <p:nvPr/>
        </p:nvPicPr>
        <p:blipFill>
          <a:blip r:embed="rId3"/>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2479605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0739-CC46-D10E-3D13-565683F7F267}"/>
              </a:ext>
            </a:extLst>
          </p:cNvPr>
          <p:cNvSpPr>
            <a:spLocks noGrp="1"/>
          </p:cNvSpPr>
          <p:nvPr>
            <p:ph type="title"/>
          </p:nvPr>
        </p:nvSpPr>
        <p:spPr/>
        <p:txBody>
          <a:bodyPr/>
          <a:lstStyle/>
          <a:p>
            <a:r>
              <a:rPr lang="en-US" dirty="0"/>
              <a:t>PAdES implementation (PDF Advanced Electronic Signatures)</a:t>
            </a:r>
            <a:br>
              <a:rPr lang="en-US" dirty="0"/>
            </a:br>
            <a:endParaRPr lang="en-US" dirty="0"/>
          </a:p>
        </p:txBody>
      </p:sp>
      <p:sp>
        <p:nvSpPr>
          <p:cNvPr id="4" name="Google Shape;289;p22">
            <a:extLst>
              <a:ext uri="{FF2B5EF4-FFF2-40B4-BE49-F238E27FC236}">
                <a16:creationId xmlns:a16="http://schemas.microsoft.com/office/drawing/2014/main" id="{D08D90A4-237D-04A4-7186-F1F678FABD93}"/>
              </a:ext>
            </a:extLst>
          </p:cNvPr>
          <p:cNvSpPr txBox="1">
            <a:spLocks/>
          </p:cNvSpPr>
          <p:nvPr/>
        </p:nvSpPr>
        <p:spPr>
          <a:xfrm>
            <a:off x="464975" y="1017725"/>
            <a:ext cx="9444135" cy="89486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800"/>
              <a:buFont typeface="Helvetica Neue"/>
              <a:buChar char="●"/>
              <a:defRPr sz="1800" b="0" i="0" u="none" strike="noStrike" cap="none">
                <a:solidFill>
                  <a:srgbClr val="666666"/>
                </a:solidFill>
                <a:latin typeface="Helvetica Neue"/>
                <a:ea typeface="Helvetica Neue"/>
                <a:cs typeface="Helvetica Neue"/>
                <a:sym typeface="Helvetica Neue"/>
              </a:defRPr>
            </a:lvl1pPr>
            <a:lvl2pPr marL="914400" marR="0" lvl="1"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2pPr>
            <a:lvl3pPr marL="1371600" marR="0" lvl="2"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3pPr>
            <a:lvl4pPr marL="1828800" marR="0" lvl="3"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4pPr>
            <a:lvl5pPr marL="2286000" marR="0" lvl="4"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5pPr>
            <a:lvl6pPr marL="2743200" marR="0" lvl="5"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6pPr>
            <a:lvl7pPr marL="3200400" marR="0" lvl="6"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7pPr>
            <a:lvl8pPr marL="3657600" marR="0" lvl="7"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8pPr>
            <a:lvl9pPr marL="4114800" marR="0" lvl="8" indent="-317500" algn="l" rtl="0">
              <a:lnSpc>
                <a:spcPct val="100000"/>
              </a:lnSpc>
              <a:spcBef>
                <a:spcPts val="1400"/>
              </a:spcBef>
              <a:spcAft>
                <a:spcPts val="140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9pPr>
          </a:lstStyle>
          <a:p>
            <a:pPr marL="0" indent="0">
              <a:lnSpc>
                <a:spcPct val="90000"/>
              </a:lnSpc>
              <a:buClr>
                <a:srgbClr val="41AF46"/>
              </a:buClr>
              <a:buSzPts val="2400"/>
              <a:buFont typeface="Trebuchet MS"/>
              <a:buNone/>
            </a:pPr>
            <a:endParaRPr lang="en-US" dirty="0"/>
          </a:p>
        </p:txBody>
      </p:sp>
      <p:sp>
        <p:nvSpPr>
          <p:cNvPr id="5" name="Google Shape;290;p22">
            <a:extLst>
              <a:ext uri="{FF2B5EF4-FFF2-40B4-BE49-F238E27FC236}">
                <a16:creationId xmlns:a16="http://schemas.microsoft.com/office/drawing/2014/main" id="{7B957072-0747-7FE0-1E08-2E7BE282C2AD}"/>
              </a:ext>
            </a:extLst>
          </p:cNvPr>
          <p:cNvSpPr txBox="1">
            <a:spLocks/>
          </p:cNvSpPr>
          <p:nvPr/>
        </p:nvSpPr>
        <p:spPr>
          <a:xfrm>
            <a:off x="446314" y="1152062"/>
            <a:ext cx="8697686" cy="321151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90000"/>
              </a:lnSpc>
              <a:buClr>
                <a:srgbClr val="065283"/>
              </a:buClr>
              <a:buSzPts val="1800"/>
              <a:buFont typeface="Arial"/>
              <a:buChar char="•"/>
            </a:pPr>
            <a:r>
              <a:rPr lang="en-US"/>
              <a:t>A set of restrictions and extensions to PDF and ISO 32000-1</a:t>
            </a:r>
          </a:p>
        </p:txBody>
      </p:sp>
      <p:sp>
        <p:nvSpPr>
          <p:cNvPr id="6" name="Google Shape;292;p22">
            <a:extLst>
              <a:ext uri="{FF2B5EF4-FFF2-40B4-BE49-F238E27FC236}">
                <a16:creationId xmlns:a16="http://schemas.microsoft.com/office/drawing/2014/main" id="{CB87C912-2953-D958-8FA5-9006ADBE36D2}"/>
              </a:ext>
            </a:extLst>
          </p:cNvPr>
          <p:cNvSpPr/>
          <p:nvPr/>
        </p:nvSpPr>
        <p:spPr>
          <a:xfrm>
            <a:off x="335576" y="1643052"/>
            <a:ext cx="891916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4C4C4C"/>
                </a:solidFill>
                <a:latin typeface="Arial"/>
                <a:ea typeface="Arial"/>
                <a:cs typeface="Arial"/>
                <a:sym typeface="Arial"/>
              </a:rPr>
              <a:t>PAdES ETSI_TS_102_778:</a:t>
            </a:r>
            <a:r>
              <a:rPr lang="en-US" sz="1800" dirty="0">
                <a:solidFill>
                  <a:srgbClr val="4C4C4C"/>
                </a:solidFill>
                <a:latin typeface="Arial"/>
                <a:ea typeface="Arial"/>
                <a:cs typeface="Arial"/>
                <a:sym typeface="Arial"/>
              </a:rPr>
              <a:t>  </a:t>
            </a:r>
            <a:r>
              <a:rPr lang="en-US" sz="1800" dirty="0">
                <a:solidFill>
                  <a:srgbClr val="4C4C4C"/>
                </a:solidFill>
                <a:latin typeface="Times New Roman"/>
                <a:ea typeface="Times New Roman"/>
                <a:cs typeface="Times New Roman"/>
                <a:sym typeface="Times New Roman"/>
              </a:rPr>
              <a:t>is the new standard  for PDF signatures. It's based on </a:t>
            </a:r>
            <a:r>
              <a:rPr lang="en-US" sz="1800" dirty="0" err="1">
                <a:solidFill>
                  <a:srgbClr val="4C4C4C"/>
                </a:solidFill>
                <a:latin typeface="Times New Roman"/>
                <a:ea typeface="Times New Roman"/>
                <a:cs typeface="Times New Roman"/>
                <a:sym typeface="Times New Roman"/>
              </a:rPr>
              <a:t>CAdES</a:t>
            </a:r>
            <a:r>
              <a:rPr lang="en-US" sz="1800" dirty="0">
                <a:solidFill>
                  <a:srgbClr val="4C4C4C"/>
                </a:solidFill>
                <a:latin typeface="Times New Roman"/>
                <a:ea typeface="Times New Roman"/>
                <a:cs typeface="Times New Roman"/>
                <a:sym typeface="Times New Roman"/>
              </a:rPr>
              <a:t>, but very limited, so that the standards do not have much in common – </a:t>
            </a:r>
            <a:endParaRPr dirty="0"/>
          </a:p>
          <a:p>
            <a:pPr marL="0" marR="0" lvl="0" indent="0" algn="l" rtl="0">
              <a:spcBef>
                <a:spcPts val="0"/>
              </a:spcBef>
              <a:spcAft>
                <a:spcPts val="0"/>
              </a:spcAft>
              <a:buNone/>
            </a:pPr>
            <a:endParaRPr sz="1800" dirty="0">
              <a:solidFill>
                <a:srgbClr val="4C4C4C"/>
              </a:solidFill>
              <a:latin typeface="Arial"/>
              <a:ea typeface="Arial"/>
              <a:cs typeface="Arial"/>
              <a:sym typeface="Arial"/>
            </a:endParaRPr>
          </a:p>
          <a:p>
            <a:pPr marL="0" marR="0" lvl="0" indent="0" algn="l" rtl="0">
              <a:spcBef>
                <a:spcPts val="0"/>
              </a:spcBef>
              <a:spcAft>
                <a:spcPts val="0"/>
              </a:spcAft>
              <a:buNone/>
            </a:pPr>
            <a:r>
              <a:rPr lang="en-US" sz="1800" dirty="0">
                <a:solidFill>
                  <a:srgbClr val="4C4C4C"/>
                </a:solidFill>
                <a:latin typeface="Times New Roman"/>
                <a:ea typeface="Times New Roman"/>
                <a:cs typeface="Times New Roman"/>
                <a:sym typeface="Times New Roman"/>
              </a:rPr>
              <a:t>PAdES – LTV ; long term validation </a:t>
            </a:r>
            <a:endParaRPr dirty="0"/>
          </a:p>
        </p:txBody>
      </p:sp>
      <p:sp>
        <p:nvSpPr>
          <p:cNvPr id="7" name="Google Shape;293;p22">
            <a:extLst>
              <a:ext uri="{FF2B5EF4-FFF2-40B4-BE49-F238E27FC236}">
                <a16:creationId xmlns:a16="http://schemas.microsoft.com/office/drawing/2014/main" id="{4EADEFD7-DA64-1A4A-14C4-EDABD8ED8976}"/>
              </a:ext>
            </a:extLst>
          </p:cNvPr>
          <p:cNvSpPr/>
          <p:nvPr/>
        </p:nvSpPr>
        <p:spPr>
          <a:xfrm>
            <a:off x="311700" y="3073496"/>
            <a:ext cx="60960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4C4C4C"/>
                </a:solidFill>
                <a:latin typeface="Times New Roman"/>
                <a:ea typeface="Times New Roman"/>
                <a:cs typeface="Times New Roman"/>
                <a:sym typeface="Times New Roman"/>
              </a:rPr>
              <a:t>Requires Document security store (DSS) and Document Timestamp</a:t>
            </a:r>
            <a:endParaRPr dirty="0"/>
          </a:p>
          <a:p>
            <a:pPr marL="0" marR="0" lvl="0" indent="0" algn="l" rtl="0">
              <a:spcBef>
                <a:spcPts val="0"/>
              </a:spcBef>
              <a:spcAft>
                <a:spcPts val="0"/>
              </a:spcAft>
              <a:buNone/>
            </a:pPr>
            <a:endParaRPr sz="1800" dirty="0">
              <a:solidFill>
                <a:srgbClr val="4C4C4C"/>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dirty="0">
                <a:solidFill>
                  <a:srgbClr val="4C4C4C"/>
                </a:solidFill>
                <a:latin typeface="Times New Roman"/>
                <a:ea typeface="Times New Roman"/>
                <a:cs typeface="Times New Roman"/>
                <a:sym typeface="Times New Roman"/>
              </a:rPr>
              <a:t>A new DSS+TS are added before expiration of the last document timestamp </a:t>
            </a:r>
            <a:endParaRPr dirty="0"/>
          </a:p>
        </p:txBody>
      </p:sp>
      <p:pic>
        <p:nvPicPr>
          <p:cNvPr id="8" name="Picture 7">
            <a:extLst>
              <a:ext uri="{FF2B5EF4-FFF2-40B4-BE49-F238E27FC236}">
                <a16:creationId xmlns:a16="http://schemas.microsoft.com/office/drawing/2014/main" id="{0A8F7432-B032-9FDB-CAA8-9073CD588007}"/>
              </a:ext>
            </a:extLst>
          </p:cNvPr>
          <p:cNvPicPr>
            <a:picLocks noChangeAspect="1"/>
          </p:cNvPicPr>
          <p:nvPr/>
        </p:nvPicPr>
        <p:blipFill>
          <a:blip r:embed="rId2"/>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356815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D950-AE20-FCED-798B-5DECC8F6006C}"/>
              </a:ext>
            </a:extLst>
          </p:cNvPr>
          <p:cNvSpPr>
            <a:spLocks noGrp="1"/>
          </p:cNvSpPr>
          <p:nvPr>
            <p:ph type="title"/>
          </p:nvPr>
        </p:nvSpPr>
        <p:spPr/>
        <p:txBody>
          <a:bodyPr/>
          <a:lstStyle/>
          <a:p>
            <a:r>
              <a:rPr lang="en-US" sz="3600" b="1" dirty="0"/>
              <a:t>Summary </a:t>
            </a:r>
          </a:p>
        </p:txBody>
      </p:sp>
      <p:sp>
        <p:nvSpPr>
          <p:cNvPr id="5" name="Google Shape;433;p40">
            <a:extLst>
              <a:ext uri="{FF2B5EF4-FFF2-40B4-BE49-F238E27FC236}">
                <a16:creationId xmlns:a16="http://schemas.microsoft.com/office/drawing/2014/main" id="{37E3E72F-7206-3295-41D4-CF1E30D5C2BF}"/>
              </a:ext>
            </a:extLst>
          </p:cNvPr>
          <p:cNvSpPr txBox="1">
            <a:spLocks/>
          </p:cNvSpPr>
          <p:nvPr/>
        </p:nvSpPr>
        <p:spPr>
          <a:xfrm>
            <a:off x="574950" y="1432878"/>
            <a:ext cx="7994100" cy="2478721"/>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666666"/>
              </a:buClr>
              <a:buSzPts val="1800"/>
              <a:buFont typeface="Helvetica Neue"/>
              <a:buChar char="●"/>
              <a:defRPr sz="1800" b="0" i="0" u="none" strike="noStrike" cap="none">
                <a:solidFill>
                  <a:srgbClr val="666666"/>
                </a:solidFill>
                <a:latin typeface="Helvetica Neue"/>
                <a:ea typeface="Helvetica Neue"/>
                <a:cs typeface="Helvetica Neue"/>
                <a:sym typeface="Helvetica Neue"/>
              </a:defRPr>
            </a:lvl1pPr>
            <a:lvl2pPr marL="914400" marR="0" lvl="1"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2pPr>
            <a:lvl3pPr marL="1371600" marR="0" lvl="2"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3pPr>
            <a:lvl4pPr marL="1828800" marR="0" lvl="3"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4pPr>
            <a:lvl5pPr marL="2286000" marR="0" lvl="4"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5pPr>
            <a:lvl6pPr marL="2743200" marR="0" lvl="5"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6pPr>
            <a:lvl7pPr marL="3200400" marR="0" lvl="6"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7pPr>
            <a:lvl8pPr marL="3657600" marR="0" lvl="7" indent="-317500" algn="l" rtl="0">
              <a:lnSpc>
                <a:spcPct val="100000"/>
              </a:lnSpc>
              <a:spcBef>
                <a:spcPts val="1400"/>
              </a:spcBef>
              <a:spcAft>
                <a:spcPts val="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8pPr>
            <a:lvl9pPr marL="4114800" marR="0" lvl="8" indent="-317500" algn="l" rtl="0">
              <a:lnSpc>
                <a:spcPct val="100000"/>
              </a:lnSpc>
              <a:spcBef>
                <a:spcPts val="1400"/>
              </a:spcBef>
              <a:spcAft>
                <a:spcPts val="1400"/>
              </a:spcAft>
              <a:buClr>
                <a:srgbClr val="666666"/>
              </a:buClr>
              <a:buSzPts val="1400"/>
              <a:buFont typeface="Helvetica Neue"/>
              <a:buChar char="■"/>
              <a:defRPr sz="1400" b="0" i="0" u="none" strike="noStrike" cap="none">
                <a:solidFill>
                  <a:srgbClr val="666666"/>
                </a:solidFill>
                <a:latin typeface="Helvetica Neue"/>
                <a:ea typeface="Helvetica Neue"/>
                <a:cs typeface="Helvetica Neue"/>
                <a:sym typeface="Helvetica Neue"/>
              </a:defRPr>
            </a:lvl9pPr>
          </a:lstStyle>
          <a:p>
            <a:pPr marL="285750" indent="-285750">
              <a:lnSpc>
                <a:spcPct val="90000"/>
              </a:lnSpc>
              <a:buClr>
                <a:srgbClr val="41AF46"/>
              </a:buClr>
              <a:buSzPts val="2400"/>
            </a:pPr>
            <a:r>
              <a:rPr lang="en-US" b="1" dirty="0"/>
              <a:t>detaching existing XML response contain PKCs7 signature to a pdf file</a:t>
            </a:r>
          </a:p>
          <a:p>
            <a:pPr marL="285750" indent="-285750">
              <a:lnSpc>
                <a:spcPct val="90000"/>
              </a:lnSpc>
              <a:buClr>
                <a:srgbClr val="41AF46"/>
              </a:buClr>
              <a:buSzPts val="2400"/>
            </a:pPr>
            <a:endParaRPr lang="en-US" dirty="0"/>
          </a:p>
          <a:p>
            <a:pPr marL="285750" indent="-285750" algn="just">
              <a:lnSpc>
                <a:spcPct val="150000"/>
              </a:lnSpc>
              <a:buClr>
                <a:srgbClr val="41AF46"/>
              </a:buClr>
              <a:buSzPts val="2400"/>
            </a:pPr>
            <a:r>
              <a:rPr lang="en-US" b="1" dirty="0">
                <a:sym typeface="Times New Roman"/>
              </a:rPr>
              <a:t>the way PAdES implementation which for signature panel creation we will add signing time , reason , signing Name , co-ordinates. So all these parameters will be added to panel on the PDF and then the Hash generation takes place. All of these need to be in the same session. </a:t>
            </a:r>
            <a:endParaRPr lang="en-US" b="1" dirty="0"/>
          </a:p>
          <a:p>
            <a:pPr marL="285750" indent="-285750">
              <a:lnSpc>
                <a:spcPct val="90000"/>
              </a:lnSpc>
              <a:buClr>
                <a:srgbClr val="41AF46"/>
              </a:buClr>
              <a:buSzPts val="2400"/>
            </a:pPr>
            <a:endParaRPr lang="en-US" dirty="0"/>
          </a:p>
        </p:txBody>
      </p:sp>
      <p:pic>
        <p:nvPicPr>
          <p:cNvPr id="7" name="Picture 6">
            <a:extLst>
              <a:ext uri="{FF2B5EF4-FFF2-40B4-BE49-F238E27FC236}">
                <a16:creationId xmlns:a16="http://schemas.microsoft.com/office/drawing/2014/main" id="{C06D7EB9-B837-4CF5-2140-1A413B2C4A91}"/>
              </a:ext>
            </a:extLst>
          </p:cNvPr>
          <p:cNvPicPr>
            <a:picLocks noChangeAspect="1"/>
          </p:cNvPicPr>
          <p:nvPr/>
        </p:nvPicPr>
        <p:blipFill>
          <a:blip r:embed="rId2"/>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2145886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36E74-814B-0915-1395-5C321B34FB03}"/>
              </a:ext>
            </a:extLst>
          </p:cNvPr>
          <p:cNvPicPr>
            <a:picLocks noChangeAspect="1"/>
          </p:cNvPicPr>
          <p:nvPr/>
        </p:nvPicPr>
        <p:blipFill>
          <a:blip r:embed="rId3"/>
          <a:stretch>
            <a:fillRect/>
          </a:stretch>
        </p:blipFill>
        <p:spPr>
          <a:xfrm>
            <a:off x="882167" y="407987"/>
            <a:ext cx="7643826" cy="3920173"/>
          </a:xfrm>
          <a:prstGeom prst="rect">
            <a:avLst/>
          </a:prstGeom>
        </p:spPr>
      </p:pic>
      <p:pic>
        <p:nvPicPr>
          <p:cNvPr id="7" name="Picture 6">
            <a:extLst>
              <a:ext uri="{FF2B5EF4-FFF2-40B4-BE49-F238E27FC236}">
                <a16:creationId xmlns:a16="http://schemas.microsoft.com/office/drawing/2014/main" id="{0C0BADFA-FBC5-8DB6-734C-A8090202F216}"/>
              </a:ext>
            </a:extLst>
          </p:cNvPr>
          <p:cNvPicPr>
            <a:picLocks noChangeAspect="1"/>
          </p:cNvPicPr>
          <p:nvPr/>
        </p:nvPicPr>
        <p:blipFill>
          <a:blip r:embed="rId4"/>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3332043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ctrTitle"/>
          </p:nvPr>
        </p:nvSpPr>
        <p:spPr>
          <a:xfrm>
            <a:off x="311708" y="744575"/>
            <a:ext cx="3896498" cy="474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References:</a:t>
            </a:r>
            <a:endParaRPr dirty="0"/>
          </a:p>
        </p:txBody>
      </p:sp>
      <p:sp>
        <p:nvSpPr>
          <p:cNvPr id="91" name="Google Shape;91;p18"/>
          <p:cNvSpPr txBox="1">
            <a:spLocks noGrp="1"/>
          </p:cNvSpPr>
          <p:nvPr>
            <p:ph type="subTitle" idx="1"/>
          </p:nvPr>
        </p:nvSpPr>
        <p:spPr>
          <a:xfrm>
            <a:off x="311700" y="1297858"/>
            <a:ext cx="8520600" cy="2328867"/>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600" b="1" dirty="0">
                <a:hlinkClick r:id="rId3"/>
              </a:rPr>
              <a:t>https://en.wikipedia.org/wiki/List_of_file_signatures</a:t>
            </a:r>
            <a:endParaRPr lang="en-US" sz="1600" b="1" dirty="0"/>
          </a:p>
          <a:p>
            <a:pPr algn="l">
              <a:buFont typeface="Arial" panose="020B0604020202020204" pitchFamily="34" charset="0"/>
              <a:buChar char="•"/>
            </a:pPr>
            <a:r>
              <a:rPr lang="en-US" sz="1600" b="1" dirty="0">
                <a:hlinkClick r:id="rId4"/>
              </a:rPr>
              <a:t>https://raw.githubusercontent.com/zbetcheckin/PDF_analysis/master/pdf_ange_albertini.png</a:t>
            </a:r>
            <a:endParaRPr lang="en-US" sz="1600" b="1" dirty="0"/>
          </a:p>
          <a:p>
            <a:pPr algn="l">
              <a:buFont typeface="Arial" panose="020B0604020202020204" pitchFamily="34" charset="0"/>
              <a:buChar char="•"/>
            </a:pPr>
            <a:r>
              <a:rPr lang="en-US" sz="1600" b="1" dirty="0">
                <a:hlinkClick r:id="rId5"/>
              </a:rPr>
              <a:t>https://speakerdeck.com/ange/lets-write-a-pdf-file</a:t>
            </a:r>
            <a:endParaRPr lang="en-US" sz="1600" b="1" dirty="0"/>
          </a:p>
          <a:p>
            <a:pPr algn="l">
              <a:buFont typeface="Arial" panose="020B0604020202020204" pitchFamily="34" charset="0"/>
              <a:buChar char="•"/>
            </a:pPr>
            <a:endParaRPr lang="en-US" sz="1600" b="1" dirty="0"/>
          </a:p>
          <a:p>
            <a:pPr algn="l">
              <a:buFont typeface="Arial" panose="020B0604020202020204" pitchFamily="34" charset="0"/>
              <a:buChar char="•"/>
            </a:pPr>
            <a:r>
              <a:rPr lang="en-US" sz="1600" b="1" dirty="0">
                <a:hlinkClick r:id="rId6"/>
              </a:rPr>
              <a:t>https://github.com/0xCyberY/CVE-T4PDF#List-of-CVEs</a:t>
            </a:r>
            <a:endParaRPr lang="en-US" sz="1600" b="1" dirty="0"/>
          </a:p>
          <a:p>
            <a:pPr algn="l">
              <a:buFont typeface="Arial" panose="020B0604020202020204" pitchFamily="34" charset="0"/>
              <a:buChar char="•"/>
            </a:pPr>
            <a:r>
              <a:rPr lang="en-US" sz="1600" b="1" dirty="0">
                <a:hlinkClick r:id="rId7"/>
              </a:rPr>
              <a:t>http://binvis.io/#/</a:t>
            </a:r>
            <a:endParaRPr lang="en-US" sz="1600" b="1" dirty="0"/>
          </a:p>
          <a:p>
            <a:pPr algn="l">
              <a:buFont typeface="Arial" panose="020B0604020202020204" pitchFamily="34" charset="0"/>
              <a:buChar char="•"/>
            </a:pPr>
            <a:r>
              <a:rPr lang="en-US" sz="1600" b="1" dirty="0">
                <a:hlinkClick r:id="rId8"/>
              </a:rPr>
              <a:t>https://github.com/VirusTotal/yara</a:t>
            </a:r>
            <a:endParaRPr lang="en-US" sz="1600" b="1" dirty="0"/>
          </a:p>
          <a:p>
            <a:pPr algn="l">
              <a:buFont typeface="Arial" panose="020B0604020202020204" pitchFamily="34" charset="0"/>
              <a:buChar char="•"/>
            </a:pPr>
            <a:endParaRPr lang="en-US" sz="1600" b="1" dirty="0"/>
          </a:p>
        </p:txBody>
      </p:sp>
      <p:pic>
        <p:nvPicPr>
          <p:cNvPr id="4" name="Picture 3">
            <a:extLst>
              <a:ext uri="{FF2B5EF4-FFF2-40B4-BE49-F238E27FC236}">
                <a16:creationId xmlns:a16="http://schemas.microsoft.com/office/drawing/2014/main" id="{C59D2CB2-A28D-D9C5-708A-8347D8E1F43C}"/>
              </a:ext>
            </a:extLst>
          </p:cNvPr>
          <p:cNvPicPr>
            <a:picLocks noChangeAspect="1"/>
          </p:cNvPicPr>
          <p:nvPr/>
        </p:nvPicPr>
        <p:blipFill>
          <a:blip r:embed="rId9"/>
          <a:stretch>
            <a:fillRect/>
          </a:stretch>
        </p:blipFill>
        <p:spPr>
          <a:xfrm>
            <a:off x="7010400" y="3700238"/>
            <a:ext cx="2399072" cy="22049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CD52-B8B9-11C2-D7C0-8EA7943FC73D}"/>
              </a:ext>
            </a:extLst>
          </p:cNvPr>
          <p:cNvSpPr>
            <a:spLocks noGrp="1"/>
          </p:cNvSpPr>
          <p:nvPr>
            <p:ph type="title"/>
          </p:nvPr>
        </p:nvSpPr>
        <p:spPr/>
        <p:txBody>
          <a:bodyPr/>
          <a:lstStyle/>
          <a:p>
            <a:pPr algn="r" rtl="1"/>
            <a:r>
              <a:rPr lang="ar-SA" sz="3600" b="1" dirty="0"/>
              <a:t>سعدون – حتوته خرافيه تقنية  </a:t>
            </a:r>
            <a:endParaRPr lang="en-US" sz="3600" b="1" dirty="0"/>
          </a:p>
        </p:txBody>
      </p:sp>
      <p:sp>
        <p:nvSpPr>
          <p:cNvPr id="3" name="Text Placeholder 2">
            <a:extLst>
              <a:ext uri="{FF2B5EF4-FFF2-40B4-BE49-F238E27FC236}">
                <a16:creationId xmlns:a16="http://schemas.microsoft.com/office/drawing/2014/main" id="{42FF7CF2-05C9-74D0-2764-43DD87FB8C5A}"/>
              </a:ext>
            </a:extLst>
          </p:cNvPr>
          <p:cNvSpPr>
            <a:spLocks noGrp="1"/>
          </p:cNvSpPr>
          <p:nvPr>
            <p:ph type="body" idx="1"/>
          </p:nvPr>
        </p:nvSpPr>
        <p:spPr>
          <a:xfrm>
            <a:off x="4798142" y="1282075"/>
            <a:ext cx="4227752" cy="3416400"/>
          </a:xfrm>
        </p:spPr>
        <p:txBody>
          <a:bodyPr/>
          <a:lstStyle/>
          <a:p>
            <a:r>
              <a:rPr lang="en-US" dirty="0"/>
              <a:t>Book Keeper /Accountant  !</a:t>
            </a:r>
          </a:p>
          <a:p>
            <a:pPr marL="114300" indent="0">
              <a:buNone/>
            </a:pPr>
            <a:endParaRPr lang="en-US" dirty="0"/>
          </a:p>
          <a:p>
            <a:r>
              <a:rPr lang="en-US" dirty="0"/>
              <a:t>Use Cloud Solutions for accountant </a:t>
            </a:r>
          </a:p>
          <a:p>
            <a:endParaRPr lang="en-US" dirty="0"/>
          </a:p>
          <a:p>
            <a:r>
              <a:rPr lang="en-US" dirty="0"/>
              <a:t>Technology Fan / Photographer </a:t>
            </a:r>
          </a:p>
          <a:p>
            <a:endParaRPr lang="en-US" dirty="0"/>
          </a:p>
          <a:p>
            <a:r>
              <a:rPr lang="en-US" dirty="0"/>
              <a:t>Love Crypto Currency </a:t>
            </a:r>
          </a:p>
          <a:p>
            <a:pPr marL="114300" indent="0">
              <a:buNone/>
            </a:pPr>
            <a:endParaRPr lang="en-US" dirty="0"/>
          </a:p>
          <a:p>
            <a:r>
              <a:rPr lang="en-US" dirty="0"/>
              <a:t>Send a lot of PDF Reports </a:t>
            </a:r>
          </a:p>
        </p:txBody>
      </p:sp>
      <p:pic>
        <p:nvPicPr>
          <p:cNvPr id="5" name="Picture 4">
            <a:extLst>
              <a:ext uri="{FF2B5EF4-FFF2-40B4-BE49-F238E27FC236}">
                <a16:creationId xmlns:a16="http://schemas.microsoft.com/office/drawing/2014/main" id="{5988F562-2D64-437B-8532-8BF522847715}"/>
              </a:ext>
            </a:extLst>
          </p:cNvPr>
          <p:cNvPicPr>
            <a:picLocks noChangeAspect="1"/>
          </p:cNvPicPr>
          <p:nvPr/>
        </p:nvPicPr>
        <p:blipFill>
          <a:blip r:embed="rId3"/>
          <a:stretch>
            <a:fillRect/>
          </a:stretch>
        </p:blipFill>
        <p:spPr>
          <a:xfrm>
            <a:off x="725066" y="1594547"/>
            <a:ext cx="3404482" cy="2623492"/>
          </a:xfrm>
          <a:prstGeom prst="rect">
            <a:avLst/>
          </a:prstGeom>
        </p:spPr>
      </p:pic>
      <p:pic>
        <p:nvPicPr>
          <p:cNvPr id="6" name="Picture 5">
            <a:extLst>
              <a:ext uri="{FF2B5EF4-FFF2-40B4-BE49-F238E27FC236}">
                <a16:creationId xmlns:a16="http://schemas.microsoft.com/office/drawing/2014/main" id="{9A98C315-326F-5A1F-F049-5EAD50F12E3C}"/>
              </a:ext>
            </a:extLst>
          </p:cNvPr>
          <p:cNvPicPr>
            <a:picLocks noChangeAspect="1"/>
          </p:cNvPicPr>
          <p:nvPr/>
        </p:nvPicPr>
        <p:blipFill>
          <a:blip r:embed="rId4"/>
          <a:stretch>
            <a:fillRect/>
          </a:stretch>
        </p:blipFill>
        <p:spPr>
          <a:xfrm>
            <a:off x="-107733" y="-177028"/>
            <a:ext cx="3115084" cy="2204977"/>
          </a:xfrm>
          <a:prstGeom prst="rect">
            <a:avLst/>
          </a:prstGeom>
        </p:spPr>
      </p:pic>
    </p:spTree>
    <p:extLst>
      <p:ext uri="{BB962C8B-B14F-4D97-AF65-F5344CB8AC3E}">
        <p14:creationId xmlns:p14="http://schemas.microsoft.com/office/powerpoint/2010/main" val="1509267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pic>
        <p:nvPicPr>
          <p:cNvPr id="3" name="Picture 2">
            <a:extLst>
              <a:ext uri="{FF2B5EF4-FFF2-40B4-BE49-F238E27FC236}">
                <a16:creationId xmlns:a16="http://schemas.microsoft.com/office/drawing/2014/main" id="{20B05671-AFB1-0FF0-7E55-A7AD695069D9}"/>
              </a:ext>
            </a:extLst>
          </p:cNvPr>
          <p:cNvPicPr>
            <a:picLocks noChangeAspect="1"/>
          </p:cNvPicPr>
          <p:nvPr/>
        </p:nvPicPr>
        <p:blipFill>
          <a:blip r:embed="rId3"/>
          <a:stretch>
            <a:fillRect/>
          </a:stretch>
        </p:blipFill>
        <p:spPr>
          <a:xfrm>
            <a:off x="7010400" y="3700238"/>
            <a:ext cx="2399072" cy="22049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5BDF-6007-659E-C8FB-115B65201AAF}"/>
              </a:ext>
            </a:extLst>
          </p:cNvPr>
          <p:cNvSpPr>
            <a:spLocks noGrp="1"/>
          </p:cNvSpPr>
          <p:nvPr>
            <p:ph type="title"/>
          </p:nvPr>
        </p:nvSpPr>
        <p:spPr/>
        <p:txBody>
          <a:bodyPr/>
          <a:lstStyle/>
          <a:p>
            <a:r>
              <a:rPr lang="en-US" sz="2800" b="1" dirty="0"/>
              <a:t>What Happen behind the scene ? </a:t>
            </a:r>
          </a:p>
        </p:txBody>
      </p:sp>
      <p:sp>
        <p:nvSpPr>
          <p:cNvPr id="3" name="Text Placeholder 2">
            <a:extLst>
              <a:ext uri="{FF2B5EF4-FFF2-40B4-BE49-F238E27FC236}">
                <a16:creationId xmlns:a16="http://schemas.microsoft.com/office/drawing/2014/main" id="{CB37D0EE-2123-CA84-ECF9-53DF0FD9E618}"/>
              </a:ext>
            </a:extLst>
          </p:cNvPr>
          <p:cNvSpPr>
            <a:spLocks noGrp="1"/>
          </p:cNvSpPr>
          <p:nvPr>
            <p:ph type="body" idx="1"/>
          </p:nvPr>
        </p:nvSpPr>
        <p:spPr/>
        <p:txBody>
          <a:bodyPr/>
          <a:lstStyle/>
          <a:p>
            <a:pPr>
              <a:lnSpc>
                <a:spcPct val="150000"/>
              </a:lnSpc>
            </a:pPr>
            <a:r>
              <a:rPr lang="en-US" dirty="0"/>
              <a:t>Did “</a:t>
            </a:r>
            <a:r>
              <a:rPr lang="ar-SA" sz="3200" b="1" dirty="0"/>
              <a:t>سعدون</a:t>
            </a:r>
            <a:r>
              <a:rPr lang="en-US" dirty="0"/>
              <a:t>” Open any malicious email </a:t>
            </a:r>
          </a:p>
          <a:p>
            <a:pPr>
              <a:lnSpc>
                <a:spcPct val="150000"/>
              </a:lnSpc>
            </a:pPr>
            <a:r>
              <a:rPr lang="en-US" dirty="0">
                <a:sym typeface="Wingdings" panose="05000000000000000000" pitchFamily="2" charset="2"/>
              </a:rPr>
              <a:t>Did he click any malicious link ? </a:t>
            </a:r>
          </a:p>
          <a:p>
            <a:pPr>
              <a:lnSpc>
                <a:spcPct val="150000"/>
              </a:lnSpc>
            </a:pPr>
            <a:r>
              <a:rPr lang="en-US" dirty="0">
                <a:sym typeface="Wingdings" panose="05000000000000000000" pitchFamily="2" charset="2"/>
              </a:rPr>
              <a:t>Was there any attachment from his client ? PDF attachment </a:t>
            </a:r>
          </a:p>
          <a:p>
            <a:pPr>
              <a:lnSpc>
                <a:spcPct val="150000"/>
              </a:lnSpc>
            </a:pPr>
            <a:r>
              <a:rPr lang="en-US" dirty="0">
                <a:sym typeface="Wingdings" panose="05000000000000000000" pitchFamily="2" charset="2"/>
              </a:rPr>
              <a:t>Did he reply to email with PDF documents ?</a:t>
            </a:r>
          </a:p>
          <a:p>
            <a:pPr>
              <a:lnSpc>
                <a:spcPct val="150000"/>
              </a:lnSpc>
            </a:pPr>
            <a:r>
              <a:rPr lang="en-US" dirty="0">
                <a:sym typeface="Wingdings" panose="05000000000000000000" pitchFamily="2" charset="2"/>
              </a:rPr>
              <a:t>Does he trust the cloud account solutions he is using ? </a:t>
            </a:r>
            <a:endParaRPr lang="ar-SA" dirty="0">
              <a:sym typeface="Wingdings" panose="05000000000000000000" pitchFamily="2" charset="2"/>
            </a:endParaRPr>
          </a:p>
          <a:p>
            <a:pPr>
              <a:lnSpc>
                <a:spcPct val="150000"/>
              </a:lnSpc>
            </a:pPr>
            <a:r>
              <a:rPr lang="en-US" dirty="0">
                <a:sym typeface="Wingdings" panose="05000000000000000000" pitchFamily="2" charset="2"/>
              </a:rPr>
              <a:t>Were HOTELS data being compromised or Salem Computer got hacked ?</a:t>
            </a:r>
          </a:p>
          <a:p>
            <a:pPr marL="114300" indent="0">
              <a:buNone/>
            </a:pPr>
            <a:endParaRPr lang="en-US" dirty="0">
              <a:sym typeface="Wingdings" panose="05000000000000000000" pitchFamily="2" charset="2"/>
            </a:endParaRPr>
          </a:p>
          <a:p>
            <a:endParaRPr lang="en-US" dirty="0">
              <a:sym typeface="Wingdings" panose="05000000000000000000" pitchFamily="2" charset="2"/>
            </a:endParaRPr>
          </a:p>
          <a:p>
            <a:endParaRPr lang="en-US" dirty="0"/>
          </a:p>
        </p:txBody>
      </p:sp>
      <p:pic>
        <p:nvPicPr>
          <p:cNvPr id="4" name="Picture 3">
            <a:extLst>
              <a:ext uri="{FF2B5EF4-FFF2-40B4-BE49-F238E27FC236}">
                <a16:creationId xmlns:a16="http://schemas.microsoft.com/office/drawing/2014/main" id="{06A06787-CD9B-78DD-CD6C-5C06B2082399}"/>
              </a:ext>
            </a:extLst>
          </p:cNvPr>
          <p:cNvPicPr>
            <a:picLocks noChangeAspect="1"/>
          </p:cNvPicPr>
          <p:nvPr/>
        </p:nvPicPr>
        <p:blipFill>
          <a:blip r:embed="rId3"/>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136352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445025"/>
            <a:ext cx="85206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Why PDF ? </a:t>
            </a:r>
            <a:endParaRPr sz="2800" dirty="0"/>
          </a:p>
        </p:txBody>
      </p:sp>
      <p:sp>
        <p:nvSpPr>
          <p:cNvPr id="71" name="Google Shape;71;p16"/>
          <p:cNvSpPr txBox="1">
            <a:spLocks noGrp="1"/>
          </p:cNvSpPr>
          <p:nvPr>
            <p:ph type="body" idx="1"/>
          </p:nvPr>
        </p:nvSpPr>
        <p:spPr>
          <a:xfrm>
            <a:off x="311700" y="1866475"/>
            <a:ext cx="2926800" cy="1518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600" dirty="0">
                <a:solidFill>
                  <a:srgbClr val="5FCFD8"/>
                </a:solidFill>
              </a:rPr>
              <a:t>Digital Transformation – COVID-19 </a:t>
            </a:r>
            <a:endParaRPr sz="1600" dirty="0">
              <a:solidFill>
                <a:srgbClr val="5FCFD8"/>
              </a:solidFill>
            </a:endParaRPr>
          </a:p>
        </p:txBody>
      </p:sp>
      <p:cxnSp>
        <p:nvCxnSpPr>
          <p:cNvPr id="72" name="Google Shape;72;p16"/>
          <p:cNvCxnSpPr/>
          <p:nvPr/>
        </p:nvCxnSpPr>
        <p:spPr>
          <a:xfrm>
            <a:off x="3286050" y="1841875"/>
            <a:ext cx="0" cy="3086100"/>
          </a:xfrm>
          <a:prstGeom prst="straightConnector1">
            <a:avLst/>
          </a:prstGeom>
          <a:noFill/>
          <a:ln w="9525" cap="flat" cmpd="sng">
            <a:solidFill>
              <a:srgbClr val="51A7F9"/>
            </a:solidFill>
            <a:prstDash val="solid"/>
            <a:round/>
            <a:headEnd type="none" w="med" len="med"/>
            <a:tailEnd type="none" w="med" len="med"/>
          </a:ln>
        </p:spPr>
      </p:cxnSp>
      <p:cxnSp>
        <p:nvCxnSpPr>
          <p:cNvPr id="73" name="Google Shape;73;p16"/>
          <p:cNvCxnSpPr/>
          <p:nvPr/>
        </p:nvCxnSpPr>
        <p:spPr>
          <a:xfrm>
            <a:off x="6229275" y="1841875"/>
            <a:ext cx="0" cy="3086100"/>
          </a:xfrm>
          <a:prstGeom prst="straightConnector1">
            <a:avLst/>
          </a:prstGeom>
          <a:noFill/>
          <a:ln w="9525" cap="flat" cmpd="sng">
            <a:solidFill>
              <a:srgbClr val="51A7F9"/>
            </a:solidFill>
            <a:prstDash val="solid"/>
            <a:round/>
            <a:headEnd type="none" w="med" len="med"/>
            <a:tailEnd type="none" w="med" len="med"/>
          </a:ln>
        </p:spPr>
      </p:cxnSp>
      <p:sp>
        <p:nvSpPr>
          <p:cNvPr id="74" name="Google Shape;74;p16"/>
          <p:cNvSpPr txBox="1">
            <a:spLocks noGrp="1"/>
          </p:cNvSpPr>
          <p:nvPr>
            <p:ph type="body" idx="1"/>
          </p:nvPr>
        </p:nvSpPr>
        <p:spPr>
          <a:xfrm>
            <a:off x="3552725" y="1866475"/>
            <a:ext cx="2600400" cy="2448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600" dirty="0">
                <a:solidFill>
                  <a:srgbClr val="5FCFD8"/>
                </a:solidFill>
              </a:rPr>
              <a:t>Everyone Receive Phishing emails </a:t>
            </a:r>
            <a:endParaRPr sz="1600" dirty="0">
              <a:solidFill>
                <a:srgbClr val="5FCFD8"/>
              </a:solidFill>
            </a:endParaRPr>
          </a:p>
          <a:p>
            <a:pPr marL="0" lvl="0" indent="0" algn="l" rtl="0">
              <a:lnSpc>
                <a:spcPct val="100000"/>
              </a:lnSpc>
              <a:spcBef>
                <a:spcPts val="0"/>
              </a:spcBef>
              <a:spcAft>
                <a:spcPts val="0"/>
              </a:spcAft>
              <a:buNone/>
            </a:pPr>
            <a:endParaRPr lang="en-US" sz="1200" dirty="0"/>
          </a:p>
          <a:p>
            <a:pPr marL="0" lvl="0" indent="0" algn="l" rtl="0">
              <a:lnSpc>
                <a:spcPct val="100000"/>
              </a:lnSpc>
              <a:spcBef>
                <a:spcPts val="0"/>
              </a:spcBef>
              <a:spcAft>
                <a:spcPts val="0"/>
              </a:spcAft>
              <a:buNone/>
            </a:pPr>
            <a:r>
              <a:rPr lang="en-US" sz="1200" dirty="0"/>
              <a:t>- Anyone never received phishing emails ?! I bit you not </a:t>
            </a:r>
            <a:endParaRPr sz="1200" dirty="0"/>
          </a:p>
        </p:txBody>
      </p:sp>
      <p:sp>
        <p:nvSpPr>
          <p:cNvPr id="75" name="Google Shape;75;p16"/>
          <p:cNvSpPr txBox="1">
            <a:spLocks noGrp="1"/>
          </p:cNvSpPr>
          <p:nvPr>
            <p:ph type="body" idx="1"/>
          </p:nvPr>
        </p:nvSpPr>
        <p:spPr>
          <a:xfrm>
            <a:off x="6419725" y="1866475"/>
            <a:ext cx="2724300" cy="2070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600" dirty="0">
                <a:solidFill>
                  <a:srgbClr val="5FCFD8"/>
                </a:solidFill>
              </a:rPr>
              <a:t>MITRE ATT&amp;ACK</a:t>
            </a:r>
          </a:p>
          <a:p>
            <a:pPr marL="457200" lvl="0" indent="-304800" algn="l" rtl="0">
              <a:lnSpc>
                <a:spcPct val="100000"/>
              </a:lnSpc>
              <a:spcBef>
                <a:spcPts val="0"/>
              </a:spcBef>
              <a:spcAft>
                <a:spcPts val="0"/>
              </a:spcAft>
              <a:buSzPts val="1200"/>
              <a:buChar char="-"/>
            </a:pPr>
            <a:r>
              <a:rPr lang="en-US" sz="1200" dirty="0"/>
              <a:t>Threat actor uses PDF as Malicious File </a:t>
            </a:r>
          </a:p>
          <a:p>
            <a:pPr marL="457200" lvl="0" indent="-304800" algn="l" rtl="0">
              <a:lnSpc>
                <a:spcPct val="100000"/>
              </a:lnSpc>
              <a:spcBef>
                <a:spcPts val="0"/>
              </a:spcBef>
              <a:spcAft>
                <a:spcPts val="0"/>
              </a:spcAft>
              <a:buSzPts val="1200"/>
              <a:buChar char="-"/>
            </a:pPr>
            <a:endParaRPr lang="en-US" sz="1200" dirty="0"/>
          </a:p>
          <a:p>
            <a:pPr marL="457200" lvl="0" indent="-304800" algn="l" rtl="0">
              <a:lnSpc>
                <a:spcPct val="100000"/>
              </a:lnSpc>
              <a:spcBef>
                <a:spcPts val="0"/>
              </a:spcBef>
              <a:spcAft>
                <a:spcPts val="0"/>
              </a:spcAft>
              <a:buSzPts val="1200"/>
              <a:buChar char="-"/>
            </a:pPr>
            <a:r>
              <a:rPr lang="en-US" sz="1200" dirty="0">
                <a:hlinkClick r:id="rId3"/>
              </a:rPr>
              <a:t>https://attack.mitre.org/techniques/T1204/002/</a:t>
            </a:r>
            <a:endParaRPr lang="en-US" sz="1200" dirty="0"/>
          </a:p>
          <a:p>
            <a:pPr marL="457200" lvl="0" indent="-304800" algn="l" rtl="0">
              <a:lnSpc>
                <a:spcPct val="100000"/>
              </a:lnSpc>
              <a:spcBef>
                <a:spcPts val="0"/>
              </a:spcBef>
              <a:spcAft>
                <a:spcPts val="0"/>
              </a:spcAft>
              <a:buSzPts val="1200"/>
              <a:buChar char="-"/>
            </a:pPr>
            <a:endParaRPr lang="en-US" sz="1200" dirty="0"/>
          </a:p>
          <a:p>
            <a:pPr marL="152400" lvl="0" indent="0" algn="l" rtl="0">
              <a:lnSpc>
                <a:spcPct val="100000"/>
              </a:lnSpc>
              <a:spcBef>
                <a:spcPts val="0"/>
              </a:spcBef>
              <a:spcAft>
                <a:spcPts val="0"/>
              </a:spcAft>
              <a:buSzPts val="1200"/>
              <a:buNone/>
            </a:pPr>
            <a:endParaRPr lang="en-US" sz="1200" dirty="0"/>
          </a:p>
        </p:txBody>
      </p:sp>
      <p:pic>
        <p:nvPicPr>
          <p:cNvPr id="76" name="Google Shape;76;p16"/>
          <p:cNvPicPr preferRelativeResize="0"/>
          <p:nvPr/>
        </p:nvPicPr>
        <p:blipFill>
          <a:blip r:embed="rId4">
            <a:alphaModFix/>
          </a:blip>
          <a:stretch>
            <a:fillRect/>
          </a:stretch>
        </p:blipFill>
        <p:spPr>
          <a:xfrm>
            <a:off x="400075" y="1089350"/>
            <a:ext cx="657225" cy="657225"/>
          </a:xfrm>
          <a:prstGeom prst="rect">
            <a:avLst/>
          </a:prstGeom>
          <a:noFill/>
          <a:ln>
            <a:noFill/>
          </a:ln>
        </p:spPr>
      </p:pic>
      <p:pic>
        <p:nvPicPr>
          <p:cNvPr id="77" name="Google Shape;77;p16"/>
          <p:cNvPicPr preferRelativeResize="0"/>
          <p:nvPr/>
        </p:nvPicPr>
        <p:blipFill>
          <a:blip r:embed="rId5">
            <a:alphaModFix/>
          </a:blip>
          <a:stretch>
            <a:fillRect/>
          </a:stretch>
        </p:blipFill>
        <p:spPr>
          <a:xfrm>
            <a:off x="3628925" y="1089350"/>
            <a:ext cx="657225" cy="657225"/>
          </a:xfrm>
          <a:prstGeom prst="rect">
            <a:avLst/>
          </a:prstGeom>
          <a:noFill/>
          <a:ln>
            <a:noFill/>
          </a:ln>
        </p:spPr>
      </p:pic>
      <p:pic>
        <p:nvPicPr>
          <p:cNvPr id="78" name="Google Shape;78;p16"/>
          <p:cNvPicPr preferRelativeResize="0"/>
          <p:nvPr/>
        </p:nvPicPr>
        <p:blipFill>
          <a:blip r:embed="rId6">
            <a:alphaModFix/>
          </a:blip>
          <a:stretch>
            <a:fillRect/>
          </a:stretch>
        </p:blipFill>
        <p:spPr>
          <a:xfrm>
            <a:off x="6467500" y="1089350"/>
            <a:ext cx="657225" cy="657225"/>
          </a:xfrm>
          <a:prstGeom prst="rect">
            <a:avLst/>
          </a:prstGeom>
          <a:noFill/>
          <a:ln>
            <a:noFill/>
          </a:ln>
        </p:spPr>
      </p:pic>
      <p:pic>
        <p:nvPicPr>
          <p:cNvPr id="3" name="Picture 2">
            <a:extLst>
              <a:ext uri="{FF2B5EF4-FFF2-40B4-BE49-F238E27FC236}">
                <a16:creationId xmlns:a16="http://schemas.microsoft.com/office/drawing/2014/main" id="{2C620A8B-222D-D852-CEE7-6B9106C1BFA1}"/>
              </a:ext>
            </a:extLst>
          </p:cNvPr>
          <p:cNvPicPr>
            <a:picLocks noChangeAspect="1"/>
          </p:cNvPicPr>
          <p:nvPr/>
        </p:nvPicPr>
        <p:blipFill>
          <a:blip r:embed="rId7"/>
          <a:stretch>
            <a:fillRect/>
          </a:stretch>
        </p:blipFill>
        <p:spPr>
          <a:xfrm>
            <a:off x="3628925" y="3408510"/>
            <a:ext cx="2343022" cy="1317950"/>
          </a:xfrm>
          <a:prstGeom prst="ellipse">
            <a:avLst/>
          </a:prstGeom>
          <a:ln>
            <a:noFill/>
          </a:ln>
          <a:effectLst>
            <a:softEdge rad="112500"/>
          </a:effectLst>
        </p:spPr>
      </p:pic>
      <p:pic>
        <p:nvPicPr>
          <p:cNvPr id="5" name="Picture 4">
            <a:extLst>
              <a:ext uri="{FF2B5EF4-FFF2-40B4-BE49-F238E27FC236}">
                <a16:creationId xmlns:a16="http://schemas.microsoft.com/office/drawing/2014/main" id="{CADA68FC-2A03-A780-666A-3CCF56793C7F}"/>
              </a:ext>
            </a:extLst>
          </p:cNvPr>
          <p:cNvPicPr>
            <a:picLocks noChangeAspect="1"/>
          </p:cNvPicPr>
          <p:nvPr/>
        </p:nvPicPr>
        <p:blipFill>
          <a:blip r:embed="rId8"/>
          <a:stretch>
            <a:fillRect/>
          </a:stretch>
        </p:blipFill>
        <p:spPr>
          <a:xfrm>
            <a:off x="3388458" y="3352375"/>
            <a:ext cx="2738409" cy="157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883A32D8-AAE1-857E-378C-CCE02656CE4E}"/>
              </a:ext>
            </a:extLst>
          </p:cNvPr>
          <p:cNvPicPr>
            <a:picLocks noChangeAspect="1"/>
          </p:cNvPicPr>
          <p:nvPr/>
        </p:nvPicPr>
        <p:blipFill>
          <a:blip r:embed="rId9"/>
          <a:stretch>
            <a:fillRect/>
          </a:stretch>
        </p:blipFill>
        <p:spPr>
          <a:xfrm>
            <a:off x="235550" y="2895800"/>
            <a:ext cx="2582610" cy="1685925"/>
          </a:xfrm>
          <a:prstGeom prst="rect">
            <a:avLst/>
          </a:prstGeom>
        </p:spPr>
      </p:pic>
      <p:pic>
        <p:nvPicPr>
          <p:cNvPr id="17" name="Picture 16">
            <a:extLst>
              <a:ext uri="{FF2B5EF4-FFF2-40B4-BE49-F238E27FC236}">
                <a16:creationId xmlns:a16="http://schemas.microsoft.com/office/drawing/2014/main" id="{5B9391D2-E4EA-B0F4-FF38-222A9A3CEE37}"/>
              </a:ext>
            </a:extLst>
          </p:cNvPr>
          <p:cNvPicPr>
            <a:picLocks noChangeAspect="1"/>
          </p:cNvPicPr>
          <p:nvPr/>
        </p:nvPicPr>
        <p:blipFill>
          <a:blip r:embed="rId10"/>
          <a:stretch>
            <a:fillRect/>
          </a:stretch>
        </p:blipFill>
        <p:spPr>
          <a:xfrm>
            <a:off x="6467500" y="1"/>
            <a:ext cx="2676500" cy="1894530"/>
          </a:xfrm>
          <a:prstGeom prst="rect">
            <a:avLst/>
          </a:prstGeom>
        </p:spPr>
      </p:pic>
      <p:sp>
        <p:nvSpPr>
          <p:cNvPr id="19" name="TextBox 18">
            <a:extLst>
              <a:ext uri="{FF2B5EF4-FFF2-40B4-BE49-F238E27FC236}">
                <a16:creationId xmlns:a16="http://schemas.microsoft.com/office/drawing/2014/main" id="{07BFFF91-06EC-204A-2363-3384208C9DFE}"/>
              </a:ext>
            </a:extLst>
          </p:cNvPr>
          <p:cNvSpPr txBox="1"/>
          <p:nvPr/>
        </p:nvSpPr>
        <p:spPr>
          <a:xfrm>
            <a:off x="6162396" y="3494978"/>
            <a:ext cx="2940933" cy="884794"/>
          </a:xfrm>
          <a:prstGeom prst="rect">
            <a:avLst/>
          </a:prstGeom>
          <a:noFill/>
        </p:spPr>
        <p:txBody>
          <a:bodyPr wrap="square">
            <a:spAutoFit/>
          </a:bodyPr>
          <a:lstStyle/>
          <a:p>
            <a:pPr marL="412750" lvl="0" indent="-285750" algn="l" rtl="0">
              <a:lnSpc>
                <a:spcPct val="150000"/>
              </a:lnSpc>
              <a:spcBef>
                <a:spcPts val="1400"/>
              </a:spcBef>
              <a:spcAft>
                <a:spcPts val="0"/>
              </a:spcAft>
              <a:buSzPts val="1600"/>
              <a:buFontTx/>
              <a:buChar char="-"/>
            </a:pPr>
            <a:r>
              <a:rPr lang="en-US" sz="1400" b="1" dirty="0">
                <a:solidFill>
                  <a:srgbClr val="002060"/>
                </a:solidFill>
                <a:latin typeface="Calibri" panose="020F0502020204030204" pitchFamily="34" charset="0"/>
                <a:cs typeface="Calibri" panose="020F0502020204030204" pitchFamily="34" charset="0"/>
              </a:rPr>
              <a:t>User Execution: Malicious File</a:t>
            </a:r>
          </a:p>
          <a:p>
            <a:pPr marL="412750" lvl="0" indent="-285750" algn="l" rtl="0">
              <a:lnSpc>
                <a:spcPct val="150000"/>
              </a:lnSpc>
              <a:spcBef>
                <a:spcPts val="1400"/>
              </a:spcBef>
              <a:spcAft>
                <a:spcPts val="0"/>
              </a:spcAft>
              <a:buSzPts val="1600"/>
              <a:buFontTx/>
              <a:buChar char="-"/>
            </a:pPr>
            <a:r>
              <a:rPr lang="en-US" sz="1400" b="1" i="0" dirty="0">
                <a:solidFill>
                  <a:srgbClr val="002060"/>
                </a:solidFill>
                <a:effectLst/>
                <a:latin typeface="Calibri" panose="020F0502020204030204" pitchFamily="34" charset="0"/>
                <a:cs typeface="Calibri" panose="020F0502020204030204" pitchFamily="34" charset="0"/>
              </a:rPr>
              <a:t>User Execution: Malicious Link</a:t>
            </a:r>
            <a:endParaRPr lang="en-US" sz="1400" b="1" dirty="0">
              <a:solidFill>
                <a:srgbClr val="00206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F890-A006-4FD2-06F3-88053E491514}"/>
              </a:ext>
            </a:extLst>
          </p:cNvPr>
          <p:cNvSpPr>
            <a:spLocks noGrp="1"/>
          </p:cNvSpPr>
          <p:nvPr>
            <p:ph type="title"/>
          </p:nvPr>
        </p:nvSpPr>
        <p:spPr/>
        <p:txBody>
          <a:bodyPr/>
          <a:lstStyle/>
          <a:p>
            <a:r>
              <a:rPr lang="en-US" sz="2800" dirty="0"/>
              <a:t>What's a MITRE with your Security</a:t>
            </a:r>
            <a:r>
              <a:rPr lang="en-US" b="0" i="0" dirty="0">
                <a:solidFill>
                  <a:srgbClr val="0F1419"/>
                </a:solidFill>
                <a:effectLst/>
                <a:latin typeface="TwitterChirp"/>
              </a:rPr>
              <a:t>?</a:t>
            </a:r>
            <a:endParaRPr lang="en-US" dirty="0"/>
          </a:p>
        </p:txBody>
      </p:sp>
      <p:pic>
        <p:nvPicPr>
          <p:cNvPr id="5" name="Picture 4">
            <a:extLst>
              <a:ext uri="{FF2B5EF4-FFF2-40B4-BE49-F238E27FC236}">
                <a16:creationId xmlns:a16="http://schemas.microsoft.com/office/drawing/2014/main" id="{9D848C4C-8D99-BC85-B8AD-428DA3CBBC9A}"/>
              </a:ext>
            </a:extLst>
          </p:cNvPr>
          <p:cNvPicPr>
            <a:picLocks noChangeAspect="1"/>
          </p:cNvPicPr>
          <p:nvPr/>
        </p:nvPicPr>
        <p:blipFill>
          <a:blip r:embed="rId3"/>
          <a:stretch>
            <a:fillRect/>
          </a:stretch>
        </p:blipFill>
        <p:spPr>
          <a:xfrm>
            <a:off x="1775460" y="1182937"/>
            <a:ext cx="5494020" cy="3454578"/>
          </a:xfrm>
          <a:prstGeom prst="rect">
            <a:avLst/>
          </a:prstGeom>
        </p:spPr>
      </p:pic>
      <p:pic>
        <p:nvPicPr>
          <p:cNvPr id="6" name="Picture 5">
            <a:extLst>
              <a:ext uri="{FF2B5EF4-FFF2-40B4-BE49-F238E27FC236}">
                <a16:creationId xmlns:a16="http://schemas.microsoft.com/office/drawing/2014/main" id="{39A49FC8-732F-D105-C2BF-FABDAB8B88EB}"/>
              </a:ext>
            </a:extLst>
          </p:cNvPr>
          <p:cNvPicPr>
            <a:picLocks noChangeAspect="1"/>
          </p:cNvPicPr>
          <p:nvPr/>
        </p:nvPicPr>
        <p:blipFill>
          <a:blip r:embed="rId4"/>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2326688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PDF? </a:t>
            </a:r>
            <a:endParaRPr dirty="0"/>
          </a:p>
        </p:txBody>
      </p:sp>
      <p:sp>
        <p:nvSpPr>
          <p:cNvPr id="84" name="Google Shape;84;p17"/>
          <p:cNvSpPr txBox="1">
            <a:spLocks noGrp="1"/>
          </p:cNvSpPr>
          <p:nvPr>
            <p:ph type="body" idx="1"/>
          </p:nvPr>
        </p:nvSpPr>
        <p:spPr>
          <a:xfrm>
            <a:off x="311700" y="1128149"/>
            <a:ext cx="5441400" cy="18608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5FCFD8"/>
                </a:solidFill>
              </a:rPr>
              <a:t>This is what everyone knows :</a:t>
            </a:r>
            <a:endParaRPr sz="1600" dirty="0">
              <a:solidFill>
                <a:srgbClr val="5FCFD8"/>
              </a:solidFill>
            </a:endParaRPr>
          </a:p>
          <a:p>
            <a:pPr marL="457200" lvl="0" indent="-330200" algn="l" rtl="0">
              <a:lnSpc>
                <a:spcPct val="150000"/>
              </a:lnSpc>
              <a:spcBef>
                <a:spcPts val="1400"/>
              </a:spcBef>
              <a:spcAft>
                <a:spcPts val="0"/>
              </a:spcAft>
              <a:buSzPts val="1600"/>
              <a:buChar char="●"/>
            </a:pPr>
            <a:r>
              <a:rPr lang="en-US" sz="1600" dirty="0"/>
              <a:t>So Many Readers; Browser , Adobe , Foxit ..</a:t>
            </a:r>
            <a:r>
              <a:rPr lang="en-US" sz="1600" dirty="0" err="1"/>
              <a:t>etc</a:t>
            </a:r>
            <a:r>
              <a:rPr lang="en-US" sz="1600" dirty="0"/>
              <a:t> </a:t>
            </a:r>
          </a:p>
          <a:p>
            <a:pPr marL="457200" lvl="0" indent="-330200" algn="l" rtl="0">
              <a:lnSpc>
                <a:spcPct val="150000"/>
              </a:lnSpc>
              <a:spcBef>
                <a:spcPts val="1400"/>
              </a:spcBef>
              <a:spcAft>
                <a:spcPts val="0"/>
              </a:spcAft>
              <a:buSzPts val="1600"/>
              <a:buChar char="●"/>
            </a:pPr>
            <a:r>
              <a:rPr lang="en-US" sz="1600" b="1" dirty="0">
                <a:solidFill>
                  <a:srgbClr val="FF0000"/>
                </a:solidFill>
              </a:rPr>
              <a:t>A lot Of CVEs around internet and many might be used by APT (Advance Persistence Threat)</a:t>
            </a:r>
            <a:endParaRPr lang="ar-SA" sz="1600" b="1" dirty="0">
              <a:solidFill>
                <a:srgbClr val="FF0000"/>
              </a:solidFill>
            </a:endParaRPr>
          </a:p>
        </p:txBody>
      </p:sp>
      <p:pic>
        <p:nvPicPr>
          <p:cNvPr id="5" name="Picture 4">
            <a:extLst>
              <a:ext uri="{FF2B5EF4-FFF2-40B4-BE49-F238E27FC236}">
                <a16:creationId xmlns:a16="http://schemas.microsoft.com/office/drawing/2014/main" id="{929EFD52-2F59-80F1-E76C-1194549E7B7F}"/>
              </a:ext>
            </a:extLst>
          </p:cNvPr>
          <p:cNvPicPr>
            <a:picLocks noChangeAspect="1"/>
          </p:cNvPicPr>
          <p:nvPr/>
        </p:nvPicPr>
        <p:blipFill>
          <a:blip r:embed="rId3"/>
          <a:stretch>
            <a:fillRect/>
          </a:stretch>
        </p:blipFill>
        <p:spPr>
          <a:xfrm>
            <a:off x="5755725" y="933425"/>
            <a:ext cx="3076575" cy="2771775"/>
          </a:xfrm>
          <a:prstGeom prst="rect">
            <a:avLst/>
          </a:prstGeom>
        </p:spPr>
      </p:pic>
      <p:pic>
        <p:nvPicPr>
          <p:cNvPr id="15" name="Picture 14">
            <a:extLst>
              <a:ext uri="{FF2B5EF4-FFF2-40B4-BE49-F238E27FC236}">
                <a16:creationId xmlns:a16="http://schemas.microsoft.com/office/drawing/2014/main" id="{2A504DD0-E0C9-5A79-69F6-84D586A2DF7B}"/>
              </a:ext>
            </a:extLst>
          </p:cNvPr>
          <p:cNvPicPr>
            <a:picLocks noChangeAspect="1"/>
          </p:cNvPicPr>
          <p:nvPr/>
        </p:nvPicPr>
        <p:blipFill>
          <a:blip r:embed="rId4"/>
          <a:stretch>
            <a:fillRect/>
          </a:stretch>
        </p:blipFill>
        <p:spPr>
          <a:xfrm>
            <a:off x="7010400" y="3700238"/>
            <a:ext cx="2399072" cy="22049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4">
                                            <p:txEl>
                                              <p:pRg st="1" end="1"/>
                                            </p:txEl>
                                          </p:spTgt>
                                        </p:tgtEl>
                                        <p:attrNameLst>
                                          <p:attrName>style.visibility</p:attrName>
                                        </p:attrNameLst>
                                      </p:cBhvr>
                                      <p:to>
                                        <p:strVal val="visible"/>
                                      </p:to>
                                    </p:set>
                                    <p:animEffect transition="in" filter="barn(inVertical)">
                                      <p:cBhvr>
                                        <p:cTn id="7" dur="500"/>
                                        <p:tgtEl>
                                          <p:spTgt spid="84">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84">
                                            <p:txEl>
                                              <p:pRg st="2" end="2"/>
                                            </p:txEl>
                                          </p:spTgt>
                                        </p:tgtEl>
                                        <p:attrNameLst>
                                          <p:attrName>style.visibility</p:attrName>
                                        </p:attrNameLst>
                                      </p:cBhvr>
                                      <p:to>
                                        <p:strVal val="visible"/>
                                      </p:to>
                                    </p:set>
                                    <p:animEffect transition="in" filter="barn(inVertical)">
                                      <p:cBhvr>
                                        <p:cTn id="10" dur="500"/>
                                        <p:tgtEl>
                                          <p:spTgt spid="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9F46-8915-1B91-2F51-309C01D04B41}"/>
              </a:ext>
            </a:extLst>
          </p:cNvPr>
          <p:cNvSpPr>
            <a:spLocks noGrp="1"/>
          </p:cNvSpPr>
          <p:nvPr>
            <p:ph type="title"/>
          </p:nvPr>
        </p:nvSpPr>
        <p:spPr/>
        <p:txBody>
          <a:bodyPr/>
          <a:lstStyle/>
          <a:p>
            <a:r>
              <a:rPr lang="en-US" sz="2800" b="1" dirty="0"/>
              <a:t>Why Do we need to inspect PDF Files ?</a:t>
            </a:r>
          </a:p>
        </p:txBody>
      </p:sp>
      <p:sp>
        <p:nvSpPr>
          <p:cNvPr id="3" name="Text Placeholder 2">
            <a:extLst>
              <a:ext uri="{FF2B5EF4-FFF2-40B4-BE49-F238E27FC236}">
                <a16:creationId xmlns:a16="http://schemas.microsoft.com/office/drawing/2014/main" id="{2951FAD4-2DC8-5DD2-9A18-F04578590D81}"/>
              </a:ext>
            </a:extLst>
          </p:cNvPr>
          <p:cNvSpPr>
            <a:spLocks noGrp="1"/>
          </p:cNvSpPr>
          <p:nvPr>
            <p:ph type="body" idx="1"/>
          </p:nvPr>
        </p:nvSpPr>
        <p:spPr>
          <a:xfrm>
            <a:off x="155850" y="1149483"/>
            <a:ext cx="8832300" cy="3416400"/>
          </a:xfrm>
        </p:spPr>
        <p:txBody>
          <a:bodyPr/>
          <a:lstStyle/>
          <a:p>
            <a:r>
              <a:rPr lang="en-US" b="1" dirty="0"/>
              <a:t>Nobelium</a:t>
            </a:r>
            <a:r>
              <a:rPr lang="en-US" dirty="0"/>
              <a:t> : use decoy PDF files in a phishing campaign </a:t>
            </a:r>
          </a:p>
          <a:p>
            <a:endParaRPr lang="en-US" dirty="0"/>
          </a:p>
          <a:p>
            <a:r>
              <a:rPr lang="en-US" b="1" dirty="0"/>
              <a:t>Lyceum APT Group </a:t>
            </a:r>
            <a:r>
              <a:rPr lang="en-US" dirty="0"/>
              <a:t>: use decoy PDF files with the Russian-</a:t>
            </a:r>
            <a:r>
              <a:rPr lang="en-US" dirty="0" err="1"/>
              <a:t>Ukrain</a:t>
            </a:r>
            <a:r>
              <a:rPr lang="en-US" dirty="0"/>
              <a:t> war theme</a:t>
            </a:r>
          </a:p>
          <a:p>
            <a:endParaRPr lang="en-US" dirty="0"/>
          </a:p>
          <a:p>
            <a:r>
              <a:rPr lang="en-US" b="1" dirty="0"/>
              <a:t>Transparent Tribe </a:t>
            </a:r>
            <a:r>
              <a:rPr lang="en-US" dirty="0"/>
              <a:t>: hacker attack Indian officials using Covid them decoy pdf </a:t>
            </a:r>
          </a:p>
          <a:p>
            <a:endParaRPr lang="en-US" dirty="0"/>
          </a:p>
          <a:p>
            <a:r>
              <a:rPr lang="en-US" b="1" dirty="0"/>
              <a:t>Muddy Water</a:t>
            </a:r>
            <a:r>
              <a:rPr lang="en-US" dirty="0"/>
              <a:t>: Hacking group Targets Turkey in new Campaign </a:t>
            </a:r>
          </a:p>
        </p:txBody>
      </p:sp>
      <p:pic>
        <p:nvPicPr>
          <p:cNvPr id="4" name="Picture 3">
            <a:extLst>
              <a:ext uri="{FF2B5EF4-FFF2-40B4-BE49-F238E27FC236}">
                <a16:creationId xmlns:a16="http://schemas.microsoft.com/office/drawing/2014/main" id="{753179C0-FE95-1C1F-3781-76C0E724DC29}"/>
              </a:ext>
            </a:extLst>
          </p:cNvPr>
          <p:cNvPicPr>
            <a:picLocks noChangeAspect="1"/>
          </p:cNvPicPr>
          <p:nvPr/>
        </p:nvPicPr>
        <p:blipFill>
          <a:blip r:embed="rId3"/>
          <a:stretch>
            <a:fillRect/>
          </a:stretch>
        </p:blipFill>
        <p:spPr>
          <a:xfrm>
            <a:off x="7010400" y="3700238"/>
            <a:ext cx="2399072" cy="2204977"/>
          </a:xfrm>
          <a:prstGeom prst="rect">
            <a:avLst/>
          </a:prstGeom>
        </p:spPr>
      </p:pic>
    </p:spTree>
    <p:extLst>
      <p:ext uri="{BB962C8B-B14F-4D97-AF65-F5344CB8AC3E}">
        <p14:creationId xmlns:p14="http://schemas.microsoft.com/office/powerpoint/2010/main" val="1669153418"/>
      </p:ext>
    </p:extLst>
  </p:cSld>
  <p:clrMapOvr>
    <a:masterClrMapping/>
  </p:clrMapOvr>
</p:sld>
</file>

<file path=ppt/theme/theme1.xml><?xml version="1.0" encoding="utf-8"?>
<a:theme xmlns:a="http://schemas.openxmlformats.org/drawingml/2006/main" name="Light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880</TotalTime>
  <Words>1940</Words>
  <Application>Microsoft Office PowerPoint</Application>
  <PresentationFormat>On-screen Show (16:9)</PresentationFormat>
  <Paragraphs>243</Paragraphs>
  <Slides>40</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Times New Roman</vt:lpstr>
      <vt:lpstr>Wingdings</vt:lpstr>
      <vt:lpstr>-apple-system</vt:lpstr>
      <vt:lpstr>TwitterChirp</vt:lpstr>
      <vt:lpstr>Noto Sans Symbols</vt:lpstr>
      <vt:lpstr>Trebuchet MS</vt:lpstr>
      <vt:lpstr>Calibri</vt:lpstr>
      <vt:lpstr>Helvetica Neue Light</vt:lpstr>
      <vt:lpstr>Century</vt:lpstr>
      <vt:lpstr>Roboto</vt:lpstr>
      <vt:lpstr>Helvetica Neue</vt:lpstr>
      <vt:lpstr>Arial</vt:lpstr>
      <vt:lpstr>Light Template</vt:lpstr>
      <vt:lpstr>www.nabdsolutions.com</vt:lpstr>
      <vt:lpstr>Who AM I ?  Fact Sheet </vt:lpstr>
      <vt:lpstr>STORY  what happen ?  What is Role of Software </vt:lpstr>
      <vt:lpstr>سعدون – حتوته خرافيه تقنية  </vt:lpstr>
      <vt:lpstr>What Happen behind the scene ? </vt:lpstr>
      <vt:lpstr>Why PDF ? </vt:lpstr>
      <vt:lpstr>What's a MITRE with your Security?</vt:lpstr>
      <vt:lpstr>What IS PDF? </vt:lpstr>
      <vt:lpstr>Why Do we need to inspect PDF Files ?</vt:lpstr>
      <vt:lpstr>What might be new – PDF Format </vt:lpstr>
      <vt:lpstr>The Body  </vt:lpstr>
      <vt:lpstr>PowerPoint Presentation</vt:lpstr>
      <vt:lpstr>STRUCTURE OF PDF FILE </vt:lpstr>
      <vt:lpstr>Attack Vectors &amp; Techniques  </vt:lpstr>
      <vt:lpstr>PowerPoint Presentation</vt:lpstr>
      <vt:lpstr>Remote Code Execution – PDF (CVE)</vt:lpstr>
      <vt:lpstr>PowerPoint Presentation</vt:lpstr>
      <vt:lpstr>Stealing Credentials </vt:lpstr>
      <vt:lpstr>PowerPoint Presentation</vt:lpstr>
      <vt:lpstr>PowerPoint Presentation</vt:lpstr>
      <vt:lpstr>More Sophisticated Techniques </vt:lpstr>
      <vt:lpstr>Analyzing PDF Files </vt:lpstr>
      <vt:lpstr>Key Consideration when working with Malwares </vt:lpstr>
      <vt:lpstr>Static Analysis Tools |</vt:lpstr>
      <vt:lpstr>PowerPoint Presentation</vt:lpstr>
      <vt:lpstr>Java Script #Pdf-parser bank_statement.pdf </vt:lpstr>
      <vt:lpstr>What To Look for ; Static Analysis </vt:lpstr>
      <vt:lpstr>Digital Signature – To Protect PDF Files </vt:lpstr>
      <vt:lpstr>PAdES implementation (PDF Advanced Electronic Signatures) </vt:lpstr>
      <vt:lpstr>Protecting Portable Document – PDF </vt:lpstr>
      <vt:lpstr>PowerPoint Presentation</vt:lpstr>
      <vt:lpstr>PowerPoint Presentation</vt:lpstr>
      <vt:lpstr>Embedded Digital Signature</vt:lpstr>
      <vt:lpstr>PowerPoint Presentation</vt:lpstr>
      <vt:lpstr>Multiple Signature </vt:lpstr>
      <vt:lpstr>PAdES implementation (PDF Advanced Electronic Signatures) </vt:lpstr>
      <vt:lpstr>Summary </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www.nabdsolutions.com</dc:title>
  <cp:lastModifiedBy>Ali Bawazeer</cp:lastModifiedBy>
  <cp:revision>10</cp:revision>
  <dcterms:modified xsi:type="dcterms:W3CDTF">2022-08-14T15:40:25Z</dcterms:modified>
</cp:coreProperties>
</file>